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51"/>
  </p:notesMasterIdLst>
  <p:sldIdLst>
    <p:sldId id="1720" r:id="rId5"/>
    <p:sldId id="8373" r:id="rId6"/>
    <p:sldId id="2373" r:id="rId7"/>
    <p:sldId id="300" r:id="rId8"/>
    <p:sldId id="8371" r:id="rId9"/>
    <p:sldId id="8372" r:id="rId10"/>
    <p:sldId id="2503" r:id="rId11"/>
    <p:sldId id="313" r:id="rId12"/>
    <p:sldId id="8357" r:id="rId13"/>
    <p:sldId id="1889" r:id="rId14"/>
    <p:sldId id="8370" r:id="rId15"/>
    <p:sldId id="8398" r:id="rId16"/>
    <p:sldId id="2369" r:id="rId17"/>
    <p:sldId id="2370" r:id="rId18"/>
    <p:sldId id="2507" r:id="rId19"/>
    <p:sldId id="2499" r:id="rId20"/>
    <p:sldId id="8352" r:id="rId21"/>
    <p:sldId id="8356" r:id="rId22"/>
    <p:sldId id="1869" r:id="rId23"/>
    <p:sldId id="8378" r:id="rId24"/>
    <p:sldId id="8379" r:id="rId25"/>
    <p:sldId id="8380" r:id="rId26"/>
    <p:sldId id="8396" r:id="rId27"/>
    <p:sldId id="8381" r:id="rId28"/>
    <p:sldId id="1604" r:id="rId29"/>
    <p:sldId id="8382" r:id="rId30"/>
    <p:sldId id="8383" r:id="rId31"/>
    <p:sldId id="8385" r:id="rId32"/>
    <p:sldId id="8386" r:id="rId33"/>
    <p:sldId id="8387" r:id="rId34"/>
    <p:sldId id="8388" r:id="rId35"/>
    <p:sldId id="8376" r:id="rId36"/>
    <p:sldId id="8389" r:id="rId37"/>
    <p:sldId id="8390" r:id="rId38"/>
    <p:sldId id="8391" r:id="rId39"/>
    <p:sldId id="8392" r:id="rId40"/>
    <p:sldId id="1871" r:id="rId41"/>
    <p:sldId id="8361" r:id="rId42"/>
    <p:sldId id="8397" r:id="rId43"/>
    <p:sldId id="8395" r:id="rId44"/>
    <p:sldId id="8374" r:id="rId45"/>
    <p:sldId id="8375" r:id="rId46"/>
    <p:sldId id="2509" r:id="rId47"/>
    <p:sldId id="8365" r:id="rId48"/>
    <p:sldId id="8394" r:id="rId49"/>
    <p:sldId id="153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Health" id="{C8386D38-7AAC-4465-B3CD-B258C7B2CD2A}">
          <p14:sldIdLst>
            <p14:sldId id="1720"/>
            <p14:sldId id="8373"/>
            <p14:sldId id="2373"/>
            <p14:sldId id="300"/>
            <p14:sldId id="8371"/>
            <p14:sldId id="8372"/>
            <p14:sldId id="2503"/>
            <p14:sldId id="313"/>
          </p14:sldIdLst>
        </p14:section>
        <p14:section name=".NET Core 2.2" id="{8D2349AD-2AE6-44B5-86B0-DFD3F750667E}">
          <p14:sldIdLst>
            <p14:sldId id="8357"/>
            <p14:sldId id="1889"/>
            <p14:sldId id="8370"/>
            <p14:sldId id="8398"/>
            <p14:sldId id="2369"/>
            <p14:sldId id="2370"/>
            <p14:sldId id="2507"/>
            <p14:sldId id="2499"/>
          </p14:sldIdLst>
        </p14:section>
        <p14:section name=".NET Core 3.0" id="{4B27E381-AD3F-4FCC-A0C9-C1F39BC32F3D}">
          <p14:sldIdLst>
            <p14:sldId id="8352"/>
            <p14:sldId id="8356"/>
            <p14:sldId id="1869"/>
            <p14:sldId id="8378"/>
            <p14:sldId id="8379"/>
            <p14:sldId id="8380"/>
            <p14:sldId id="8396"/>
            <p14:sldId id="8381"/>
            <p14:sldId id="1604"/>
            <p14:sldId id="8382"/>
            <p14:sldId id="8383"/>
            <p14:sldId id="8385"/>
            <p14:sldId id="8386"/>
            <p14:sldId id="8387"/>
            <p14:sldId id="8388"/>
            <p14:sldId id="8376"/>
            <p14:sldId id="8389"/>
            <p14:sldId id="8390"/>
            <p14:sldId id="8391"/>
            <p14:sldId id="8392"/>
            <p14:sldId id="1871"/>
            <p14:sldId id="8361"/>
            <p14:sldId id="8397"/>
            <p14:sldId id="8395"/>
          </p14:sldIdLst>
        </p14:section>
        <p14:section name="ASP.NET Core 3.0" id="{F94B3CB2-15B9-4BDE-A829-DF544BDE5867}">
          <p14:sldIdLst/>
        </p14:section>
        <p14:section name="ML.NET" id="{D88254BB-3D2E-421A-8AA7-47E9F4FC6CBF}">
          <p14:sldIdLst>
            <p14:sldId id="8374"/>
            <p14:sldId id="8375"/>
            <p14:sldId id="2509"/>
          </p14:sldIdLst>
        </p14:section>
        <p14:section name="Conclusion" id="{F91D1A73-3E9E-4391-BF15-67CFBC370153}">
          <p14:sldIdLst>
            <p14:sldId id="8365"/>
            <p14:sldId id="8394"/>
            <p14:sldId id="15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4"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319A"/>
    <a:srgbClr val="FF8C00"/>
    <a:srgbClr val="C40E1F"/>
    <a:srgbClr val="E81123"/>
    <a:srgbClr val="FFB900"/>
    <a:srgbClr val="5C2D91"/>
    <a:srgbClr val="008272"/>
    <a:srgbClr val="002050"/>
    <a:srgbClr val="BAD80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68B121-D4C3-410A-BEEF-C2571EED10A1}" v="1" dt="2019-02-26T09:43:53.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0" autoAdjust="0"/>
    <p:restoredTop sz="88747" autoAdjust="0"/>
  </p:normalViewPr>
  <p:slideViewPr>
    <p:cSldViewPr snapToGrid="0">
      <p:cViewPr varScale="1">
        <p:scale>
          <a:sx n="93" d="100"/>
          <a:sy n="93" d="100"/>
        </p:scale>
        <p:origin x="28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ca Watson (Synaxis Corporation)" userId="S::v-mowats@microsoft.com::49385072-9ee8-420c-ab24-de132a3f79e8" providerId="AD" clId="Web-{DB3A06AA-604F-4487-BD94-5387F4797998}"/>
    <pc:docChg chg="addSld modSection">
      <pc:chgData name="Monica Watson (Synaxis Corporation)" userId="S::v-mowats@microsoft.com::49385072-9ee8-420c-ab24-de132a3f79e8" providerId="AD" clId="Web-{DB3A06AA-604F-4487-BD94-5387F4797998}" dt="2019-01-29T22:21:34.926" v="0"/>
      <pc:docMkLst>
        <pc:docMk/>
      </pc:docMkLst>
    </pc:docChg>
  </pc:docChgLst>
  <pc:docChgLst>
    <pc:chgData name="Julie Descamp" userId="c11e36eb-7394-41f3-a431-0437f9ca5afd" providerId="ADAL" clId="{7A68B121-D4C3-410A-BEEF-C2571EED10A1}"/>
    <pc:docChg chg="modSld">
      <pc:chgData name="Julie Descamp" userId="c11e36eb-7394-41f3-a431-0437f9ca5afd" providerId="ADAL" clId="{7A68B121-D4C3-410A-BEEF-C2571EED10A1}" dt="2019-02-26T09:54:10.742" v="212" actId="20577"/>
      <pc:docMkLst>
        <pc:docMk/>
      </pc:docMkLst>
      <pc:sldChg chg="modSp">
        <pc:chgData name="Julie Descamp" userId="c11e36eb-7394-41f3-a431-0437f9ca5afd" providerId="ADAL" clId="{7A68B121-D4C3-410A-BEEF-C2571EED10A1}" dt="2019-02-26T09:54:10.742" v="212" actId="20577"/>
        <pc:sldMkLst>
          <pc:docMk/>
          <pc:sldMk cId="1607449554" sldId="2370"/>
        </pc:sldMkLst>
        <pc:spChg chg="mod">
          <ac:chgData name="Julie Descamp" userId="c11e36eb-7394-41f3-a431-0437f9ca5afd" providerId="ADAL" clId="{7A68B121-D4C3-410A-BEEF-C2571EED10A1}" dt="2019-02-26T09:54:10.742" v="212" actId="20577"/>
          <ac:spMkLst>
            <pc:docMk/>
            <pc:sldMk cId="1607449554" sldId="2370"/>
            <ac:spMk id="2" creationId="{89E36756-4ECC-4563-9847-79578B809B5C}"/>
          </ac:spMkLst>
        </pc:spChg>
      </pc:sldChg>
      <pc:sldChg chg="modSp">
        <pc:chgData name="Julie Descamp" userId="c11e36eb-7394-41f3-a431-0437f9ca5afd" providerId="ADAL" clId="{7A68B121-D4C3-410A-BEEF-C2571EED10A1}" dt="2019-02-26T09:52:14.265" v="168" actId="20577"/>
        <pc:sldMkLst>
          <pc:docMk/>
          <pc:sldMk cId="1020445264" sldId="2371"/>
        </pc:sldMkLst>
        <pc:spChg chg="mod">
          <ac:chgData name="Julie Descamp" userId="c11e36eb-7394-41f3-a431-0437f9ca5afd" providerId="ADAL" clId="{7A68B121-D4C3-410A-BEEF-C2571EED10A1}" dt="2019-02-26T09:52:14.265" v="168" actId="20577"/>
          <ac:spMkLst>
            <pc:docMk/>
            <pc:sldMk cId="1020445264" sldId="2371"/>
            <ac:spMk id="2" creationId="{89E36756-4ECC-4563-9847-79578B809B5C}"/>
          </ac:spMkLst>
        </pc:spChg>
      </pc:sldChg>
      <pc:sldChg chg="modSp">
        <pc:chgData name="Julie Descamp" userId="c11e36eb-7394-41f3-a431-0437f9ca5afd" providerId="ADAL" clId="{7A68B121-D4C3-410A-BEEF-C2571EED10A1}" dt="2019-02-26T09:52:54.804" v="183" actId="20577"/>
        <pc:sldMkLst>
          <pc:docMk/>
          <pc:sldMk cId="3155429059" sldId="2372"/>
        </pc:sldMkLst>
        <pc:spChg chg="mod">
          <ac:chgData name="Julie Descamp" userId="c11e36eb-7394-41f3-a431-0437f9ca5afd" providerId="ADAL" clId="{7A68B121-D4C3-410A-BEEF-C2571EED10A1}" dt="2019-02-26T09:52:54.804" v="183" actId="20577"/>
          <ac:spMkLst>
            <pc:docMk/>
            <pc:sldMk cId="3155429059" sldId="2372"/>
            <ac:spMk id="2" creationId="{89E36756-4ECC-4563-9847-79578B809B5C}"/>
          </ac:spMkLst>
        </pc:spChg>
      </pc:sldChg>
      <pc:sldChg chg="modSp">
        <pc:chgData name="Julie Descamp" userId="c11e36eb-7394-41f3-a431-0437f9ca5afd" providerId="ADAL" clId="{7A68B121-D4C3-410A-BEEF-C2571EED10A1}" dt="2019-02-26T09:53:29.792" v="200" actId="20577"/>
        <pc:sldMkLst>
          <pc:docMk/>
          <pc:sldMk cId="2811152657" sldId="2497"/>
        </pc:sldMkLst>
        <pc:spChg chg="mod">
          <ac:chgData name="Julie Descamp" userId="c11e36eb-7394-41f3-a431-0437f9ca5afd" providerId="ADAL" clId="{7A68B121-D4C3-410A-BEEF-C2571EED10A1}" dt="2019-02-26T09:53:29.792" v="200" actId="20577"/>
          <ac:spMkLst>
            <pc:docMk/>
            <pc:sldMk cId="2811152657" sldId="2497"/>
            <ac:spMk id="2" creationId="{89E36756-4ECC-4563-9847-79578B809B5C}"/>
          </ac:spMkLst>
        </pc:spChg>
      </pc:sldChg>
      <pc:sldChg chg="modSp">
        <pc:chgData name="Julie Descamp" userId="c11e36eb-7394-41f3-a431-0437f9ca5afd" providerId="ADAL" clId="{7A68B121-D4C3-410A-BEEF-C2571EED10A1}" dt="2019-02-26T09:50:37.995" v="144" actId="20577"/>
        <pc:sldMkLst>
          <pc:docMk/>
          <pc:sldMk cId="3000853081" sldId="8369"/>
        </pc:sldMkLst>
        <pc:spChg chg="mod">
          <ac:chgData name="Julie Descamp" userId="c11e36eb-7394-41f3-a431-0437f9ca5afd" providerId="ADAL" clId="{7A68B121-D4C3-410A-BEEF-C2571EED10A1}" dt="2019-02-26T09:50:37.995" v="144" actId="20577"/>
          <ac:spMkLst>
            <pc:docMk/>
            <pc:sldMk cId="3000853081" sldId="8369"/>
            <ac:spMk id="7" creationId="{807960A1-8A3E-4A16-859F-9700DA6B299E}"/>
          </ac:spMkLst>
        </pc:spChg>
      </pc:sldChg>
    </pc:docChg>
  </pc:docChgLst>
  <pc:docChgLst>
    <pc:chgData name="Monica Watson (Synaxis Corporation)" userId="49385072-9ee8-420c-ab24-de132a3f79e8" providerId="ADAL" clId="{981D8699-2D79-4F1D-BC86-ED92592FF63F}"/>
    <pc:docChg chg="modSld">
      <pc:chgData name="Monica Watson (Synaxis Corporation)" userId="49385072-9ee8-420c-ab24-de132a3f79e8" providerId="ADAL" clId="{981D8699-2D79-4F1D-BC86-ED92592FF63F}" dt="2019-01-29T22:29:25.554" v="93" actId="113"/>
      <pc:docMkLst>
        <pc:docMk/>
      </pc:docMkLst>
    </pc:docChg>
  </pc:docChgLst>
  <pc:docChgLst>
    <pc:chgData name="Monica Watson (Synaxis Corporation)" userId="S::v-mowats@microsoft.com::49385072-9ee8-420c-ab24-de132a3f79e8" providerId="AD" clId="Web-{BFA32CAE-7F6C-4CC0-9E11-A4772A63E66A}"/>
    <pc:docChg chg="modSld">
      <pc:chgData name="Monica Watson (Synaxis Corporation)" userId="S::v-mowats@microsoft.com::49385072-9ee8-420c-ab24-de132a3f79e8" providerId="AD" clId="Web-{BFA32CAE-7F6C-4CC0-9E11-A4772A63E66A}" dt="2019-01-30T17:44:13.823" v="1" actId="20577"/>
      <pc:docMkLst>
        <pc:docMk/>
      </pc:docMkLst>
      <pc:sldChg chg="modSp">
        <pc:chgData name="Monica Watson (Synaxis Corporation)" userId="S::v-mowats@microsoft.com::49385072-9ee8-420c-ab24-de132a3f79e8" providerId="AD" clId="Web-{BFA32CAE-7F6C-4CC0-9E11-A4772A63E66A}" dt="2019-01-30T17:44:13.823" v="1" actId="20577"/>
        <pc:sldMkLst>
          <pc:docMk/>
          <pc:sldMk cId="477504486" sldId="2374"/>
        </pc:sldMkLst>
        <pc:spChg chg="mod">
          <ac:chgData name="Monica Watson (Synaxis Corporation)" userId="S::v-mowats@microsoft.com::49385072-9ee8-420c-ab24-de132a3f79e8" providerId="AD" clId="Web-{BFA32CAE-7F6C-4CC0-9E11-A4772A63E66A}" dt="2019-01-30T17:44:13.823" v="1" actId="20577"/>
          <ac:spMkLst>
            <pc:docMk/>
            <pc:sldMk cId="477504486" sldId="2374"/>
            <ac:spMk id="3" creationId="{2BA8E374-5793-40F2-A7B7-2D8AB053A278}"/>
          </ac:spMkLst>
        </pc:spChg>
      </pc:sldChg>
    </pc:docChg>
  </pc:docChgLst>
  <pc:docChgLst>
    <pc:chgData name="Monica Watson (Synaxis Corporation)" userId="S::v-mowats@microsoft.com::49385072-9ee8-420c-ab24-de132a3f79e8" providerId="AD" clId="Web-{FD7A6C4B-F1FC-459A-A217-E87F9DE7C42A}"/>
    <pc:docChg chg="addSld delSld modSld sldOrd modSection">
      <pc:chgData name="Monica Watson (Synaxis Corporation)" userId="S::v-mowats@microsoft.com::49385072-9ee8-420c-ab24-de132a3f79e8" providerId="AD" clId="Web-{FD7A6C4B-F1FC-459A-A217-E87F9DE7C42A}" dt="2019-01-30T17:43:12.770" v="119"/>
      <pc:docMkLst>
        <pc:docMk/>
      </pc:docMkLst>
      <pc:sldChg chg="modSp mod ord modClrScheme chgLayout">
        <pc:chgData name="Monica Watson (Synaxis Corporation)" userId="S::v-mowats@microsoft.com::49385072-9ee8-420c-ab24-de132a3f79e8" providerId="AD" clId="Web-{FD7A6C4B-F1FC-459A-A217-E87F9DE7C42A}" dt="2019-01-30T17:43:09.301" v="118"/>
        <pc:sldMkLst>
          <pc:docMk/>
          <pc:sldMk cId="477504486" sldId="2374"/>
        </pc:sldMkLst>
        <pc:spChg chg="mod ord">
          <ac:chgData name="Monica Watson (Synaxis Corporation)" userId="S::v-mowats@microsoft.com::49385072-9ee8-420c-ab24-de132a3f79e8" providerId="AD" clId="Web-{FD7A6C4B-F1FC-459A-A217-E87F9DE7C42A}" dt="2019-01-30T17:42:45.801" v="117"/>
          <ac:spMkLst>
            <pc:docMk/>
            <pc:sldMk cId="477504486" sldId="2374"/>
            <ac:spMk id="2" creationId="{839C7298-752B-48BD-843F-683A22D59A7E}"/>
          </ac:spMkLst>
        </pc:spChg>
        <pc:spChg chg="mod ord">
          <ac:chgData name="Monica Watson (Synaxis Corporation)" userId="S::v-mowats@microsoft.com::49385072-9ee8-420c-ab24-de132a3f79e8" providerId="AD" clId="Web-{FD7A6C4B-F1FC-459A-A217-E87F9DE7C42A}" dt="2019-01-30T17:42:45.801" v="117"/>
          <ac:spMkLst>
            <pc:docMk/>
            <pc:sldMk cId="477504486" sldId="2374"/>
            <ac:spMk id="3" creationId="{2BA8E374-5793-40F2-A7B7-2D8AB053A278}"/>
          </ac:spMkLst>
        </pc:spChg>
      </pc:sldChg>
      <pc:sldChg chg="add ord">
        <pc:chgData name="Monica Watson (Synaxis Corporation)" userId="S::v-mowats@microsoft.com::49385072-9ee8-420c-ab24-de132a3f79e8" providerId="AD" clId="Web-{FD7A6C4B-F1FC-459A-A217-E87F9DE7C42A}" dt="2019-01-30T17:39:53.123" v="2"/>
        <pc:sldMkLst>
          <pc:docMk/>
          <pc:sldMk cId="762770278" sldId="8368"/>
        </pc:sldMkLst>
      </pc:sldChg>
      <pc:sldChg chg="modSp add ord">
        <pc:chgData name="Monica Watson (Synaxis Corporation)" userId="S::v-mowats@microsoft.com::49385072-9ee8-420c-ab24-de132a3f79e8" providerId="AD" clId="Web-{FD7A6C4B-F1FC-459A-A217-E87F9DE7C42A}" dt="2019-01-30T17:43:12.770" v="119"/>
        <pc:sldMkLst>
          <pc:docMk/>
          <pc:sldMk cId="3000853081" sldId="8369"/>
        </pc:sldMkLst>
        <pc:spChg chg="mod">
          <ac:chgData name="Monica Watson (Synaxis Corporation)" userId="S::v-mowats@microsoft.com::49385072-9ee8-420c-ab24-de132a3f79e8" providerId="AD" clId="Web-{FD7A6C4B-F1FC-459A-A217-E87F9DE7C42A}" dt="2019-01-30T17:42:30.285" v="116" actId="20577"/>
          <ac:spMkLst>
            <pc:docMk/>
            <pc:sldMk cId="3000853081" sldId="8369"/>
            <ac:spMk id="7" creationId="{807960A1-8A3E-4A16-859F-9700DA6B299E}"/>
          </ac:spMkLst>
        </pc:spChg>
      </pc:sldChg>
      <pc:sldMasterChg chg="addSldLayout">
        <pc:chgData name="Monica Watson (Synaxis Corporation)" userId="S::v-mowats@microsoft.com::49385072-9ee8-420c-ab24-de132a3f79e8" providerId="AD" clId="Web-{FD7A6C4B-F1FC-459A-A217-E87F9DE7C42A}" dt="2019-01-30T17:39:49.795" v="1"/>
        <pc:sldMasterMkLst>
          <pc:docMk/>
          <pc:sldMasterMk cId="2533309634" sldId="2147483682"/>
        </pc:sldMasterMkLst>
        <pc:sldLayoutChg chg="add">
          <pc:chgData name="Monica Watson (Synaxis Corporation)" userId="S::v-mowats@microsoft.com::49385072-9ee8-420c-ab24-de132a3f79e8" providerId="AD" clId="Web-{FD7A6C4B-F1FC-459A-A217-E87F9DE7C42A}" dt="2019-01-30T17:39:49.795" v="1"/>
          <pc:sldLayoutMkLst>
            <pc:docMk/>
            <pc:sldMasterMk cId="2533309634" sldId="2147483682"/>
            <pc:sldLayoutMk cId="1919069045" sldId="214748371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sz="1800">
                <a:gradFill>
                  <a:gsLst>
                    <a:gs pos="0">
                      <a:schemeClr val="tx1"/>
                    </a:gs>
                    <a:gs pos="100000">
                      <a:schemeClr val="tx1"/>
                    </a:gs>
                  </a:gsLst>
                  <a:lin ang="5400000" scaled="0"/>
                </a:gradFill>
              </a:rPr>
              <a:t>COMMUNITY ACCEPTED PULL REQUESTS</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1"/>
            </a:solidFill>
            <a:ln>
              <a:noFill/>
            </a:ln>
            <a:effectLst/>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55"/>
        <c:overlap val="-70"/>
        <c:axId val="468717760"/>
        <c:axId val="468718416"/>
      </c:barChart>
      <c:dateAx>
        <c:axId val="468717760"/>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gradFill>
                  <a:gsLst>
                    <a:gs pos="0">
                      <a:schemeClr val="tx1"/>
                    </a:gs>
                    <a:gs pos="100000">
                      <a:schemeClr val="tx1"/>
                    </a:gs>
                  </a:gsLst>
                  <a:lin ang="5400000" scaled="0"/>
                </a:gra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7BDC9-65DC-459A-9648-263D1D996E49}"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76AEC-D991-4358-8F77-6702E27DD2F8}" type="slidenum">
              <a:rPr lang="en-US" smtClean="0"/>
              <a:t>‹#›</a:t>
            </a:fld>
            <a:endParaRPr lang="en-US"/>
          </a:p>
        </p:txBody>
      </p:sp>
    </p:spTree>
    <p:extLst>
      <p:ext uri="{BB962C8B-B14F-4D97-AF65-F5344CB8AC3E}">
        <p14:creationId xmlns:p14="http://schemas.microsoft.com/office/powerpoint/2010/main" val="77693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58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47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6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24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I’m pleased to announce that we’re making WPF, WinForms, and Windows UI XAML controls open source.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frameworks are used by millions of .NET developers, and open sourcing them has been one of our top community requests, so it’s great that now developers targeting windows desktop can adopt .NET Core.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4599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3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35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83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83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449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437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56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294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094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91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399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64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834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55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5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476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29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288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92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for many specific domains you need to build and train your own models. ML.NET is built for .NET developers to do exactly that. ML.NET is a Machine Learning framework for .NET developers to build custom ML Models. </a:t>
            </a:r>
          </a:p>
          <a:p>
            <a:endParaRPr lang="en-US"/>
          </a:p>
          <a:p>
            <a:r>
              <a:rPr lang="en-US"/>
              <a:t>ML.NET is developer focused which means we are going to optimize for common developer scenarios like recommendation, sentiment analysis</a:t>
            </a:r>
          </a:p>
          <a:p>
            <a:endParaRPr lang="en-US"/>
          </a:p>
          <a:p>
            <a:r>
              <a:rPr lang="en-US"/>
              <a:t>ML.NET is based upon a decade of internal goodness </a:t>
            </a:r>
          </a:p>
          <a:p>
            <a:endParaRPr lang="en-US"/>
          </a:p>
          <a:p>
            <a:r>
              <a:rPr lang="en-US"/>
              <a:t>ML.NET is open source and cross-platform</a:t>
            </a:r>
          </a:p>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783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for many specific domains you need to build and train your own models. ML.NET is built for .NET developers to do exactly that. ML.NET is a Machine Learning framework for .NET developers to build custom ML Models. </a:t>
            </a:r>
          </a:p>
          <a:p>
            <a:endParaRPr lang="en-US"/>
          </a:p>
          <a:p>
            <a:r>
              <a:rPr lang="en-US"/>
              <a:t>ML.NET is developer focused which means we are going to optimize for common developer scenarios like recommendation, sentiment analysis</a:t>
            </a:r>
          </a:p>
          <a:p>
            <a:endParaRPr lang="en-US"/>
          </a:p>
          <a:p>
            <a:r>
              <a:rPr lang="en-US"/>
              <a:t>ML.NET is based upon a decade of internal goodness </a:t>
            </a:r>
          </a:p>
          <a:p>
            <a:endParaRPr lang="en-US"/>
          </a:p>
          <a:p>
            <a:r>
              <a:rPr lang="en-US"/>
              <a:t>ML.NET is open source and cross-platform</a:t>
            </a:r>
          </a:p>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7318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144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536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935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4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1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seen companies taking a bet on .NET because it’s a completely open source project now. More than 20,000 contributors* from 3700 companies have contributed to .NET Core and related open source repositories, with over half of the contributions coming from outside Microsoft. </a:t>
            </a:r>
          </a:p>
          <a:p>
            <a:endParaRPr lang="en-US"/>
          </a:p>
          <a:p>
            <a:r>
              <a:rPr lang="en-US"/>
              <a:t>In the last year we have seen over half a million developers use .NET Core, the cross-platform, high-performance, implementation of .NET. </a:t>
            </a:r>
            <a:endParaRPr lang="en-US">
              <a:cs typeface="Calibri"/>
            </a:endParaRPr>
          </a:p>
          <a:p>
            <a:pPr defTabSz="966501">
              <a:defRPr/>
            </a:pPr>
            <a:endParaRPr lang="en-US"/>
          </a:p>
          <a:p>
            <a:pPr defTabSz="966501">
              <a:defRPr/>
            </a:pPr>
            <a:endParaRPr lang="en-US">
              <a:cs typeface="Calibri"/>
            </a:endParaRPr>
          </a:p>
          <a:p>
            <a:pPr defTabSz="966501">
              <a:defRPr/>
            </a:pPr>
            <a:r>
              <a:rPr lang="en-US"/>
              <a:t>*contributor = Submitted a Pull Request or </a:t>
            </a:r>
            <a:r>
              <a:rPr lang="en-US" i="1"/>
              <a:t>Created </a:t>
            </a:r>
            <a:r>
              <a:rPr lang="en-US"/>
              <a:t>an Issue. Data up to March 2018.</a:t>
            </a:r>
          </a:p>
          <a:p>
            <a:endParaRPr lang="en-US"/>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5/8/2019 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7733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37097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TA Slide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56287"/>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413397"/>
            <a:ext cx="11018520" cy="3858815"/>
          </a:xfrm>
        </p:spPr>
        <p:txBody>
          <a:bodyPr>
            <a:noAutofit/>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89560" y="2090057"/>
            <a:ext cx="11612880" cy="4480560"/>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47840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9737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2686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231120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7052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61964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73167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33678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64411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4191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72681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02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9473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035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279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231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060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807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5856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404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38584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3574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7532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288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85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165174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1363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8089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T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56287"/>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413397"/>
            <a:ext cx="11018520" cy="3858815"/>
          </a:xfrm>
        </p:spPr>
        <p:txBody>
          <a:bodyPr>
            <a:noAutofit/>
          </a:bodyPr>
          <a:lstStyle>
            <a:lvl1pPr marL="228600" indent="-228600">
              <a:buFont typeface="Wingdings" panose="05000000000000000000" pitchFamily="2" charset="2"/>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89560" y="2090057"/>
            <a:ext cx="11612880" cy="4480560"/>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902365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330963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github.com/dotnet/machinelearning-sampl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hyperlink" Target="https://devblogs.microsoft.com/dotnet/announcing-ml-net-0-11-machine-learning-for-net/"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hyperlink" Target="http://www.dot.net/" TargetMode="External"/><Relationship Id="rId2" Type="http://schemas.openxmlformats.org/officeDocument/2006/relationships/notesSlide" Target="../notesSlides/notesSlide43.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ED5619-C315-4C78-8BAE-CB399BD3980F}"/>
              </a:ext>
            </a:extLst>
          </p:cNvPr>
          <p:cNvPicPr>
            <a:picLocks noChangeAspect="1"/>
          </p:cNvPicPr>
          <p:nvPr/>
        </p:nvPicPr>
        <p:blipFill>
          <a:blip r:embed="rId3"/>
          <a:stretch>
            <a:fillRect/>
          </a:stretch>
        </p:blipFill>
        <p:spPr>
          <a:xfrm>
            <a:off x="584200" y="334276"/>
            <a:ext cx="2133600" cy="752475"/>
          </a:xfrm>
          <a:prstGeom prst="rect">
            <a:avLst/>
          </a:prstGeom>
        </p:spPr>
      </p:pic>
      <p:sp>
        <p:nvSpPr>
          <p:cNvPr id="9" name="Title 1">
            <a:extLst>
              <a:ext uri="{FF2B5EF4-FFF2-40B4-BE49-F238E27FC236}">
                <a16:creationId xmlns:a16="http://schemas.microsoft.com/office/drawing/2014/main" id="{6C8B58A2-906F-489C-8828-29FFD6A8D43F}"/>
              </a:ext>
            </a:extLst>
          </p:cNvPr>
          <p:cNvSpPr txBox="1">
            <a:spLocks/>
          </p:cNvSpPr>
          <p:nvPr/>
        </p:nvSpPr>
        <p:spPr>
          <a:xfrm>
            <a:off x="584200" y="1016476"/>
            <a:ext cx="10580914" cy="3539430"/>
          </a:xfrm>
          <a:prstGeom prst="rect">
            <a:avLst/>
          </a:prstGeom>
          <a:noFill/>
        </p:spPr>
        <p:txBody>
          <a:bodyPr vert="horz" wrap="square" lIns="0" tIns="0" rIns="0" bIns="0" rtlCol="0" anchor="b" anchorCtr="0">
            <a:spAutoFit/>
            <a:scene3d>
              <a:camera prst="orthographicFront"/>
              <a:lightRig rig="threePt" dir="t"/>
            </a:scene3d>
            <a:sp3d extrusionH="57150">
              <a:bevelT w="38100" h="38100"/>
            </a:sp3d>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algn="ctr"/>
            <a:endParaRPr lang="en-US" sz="2400" dirty="0"/>
          </a:p>
          <a:p>
            <a:r>
              <a:rPr lang="en-US" sz="4800" dirty="0">
                <a:effectLst>
                  <a:glow rad="63500">
                    <a:schemeClr val="accent2">
                      <a:satMod val="175000"/>
                      <a:alpha val="40000"/>
                    </a:schemeClr>
                  </a:glow>
                </a:effectLst>
              </a:rPr>
              <a:t>.NET Overview and Roadmap</a:t>
            </a:r>
          </a:p>
          <a:p>
            <a:endParaRPr lang="en-US" sz="2400" dirty="0">
              <a:effectLst>
                <a:glow rad="63500">
                  <a:schemeClr val="accent2">
                    <a:satMod val="175000"/>
                    <a:alpha val="40000"/>
                  </a:schemeClr>
                </a:glow>
              </a:effectLst>
            </a:endParaRPr>
          </a:p>
          <a:p>
            <a:r>
              <a:rPr lang="en-US" sz="2400" dirty="0"/>
              <a:t>Covering up to .NET Core 3 and //BUILD updates </a:t>
            </a:r>
            <a:r>
              <a:rPr lang="en-US" sz="2400" dirty="0">
                <a:sym typeface="Wingdings" panose="05000000000000000000" pitchFamily="2" charset="2"/>
              </a:rPr>
              <a:t> </a:t>
            </a:r>
            <a:endParaRPr lang="en-US" sz="2400" dirty="0"/>
          </a:p>
          <a:p>
            <a:endParaRPr lang="en-US" sz="2400" dirty="0">
              <a:effectLst>
                <a:glow rad="63500">
                  <a:schemeClr val="accent2">
                    <a:satMod val="175000"/>
                    <a:alpha val="40000"/>
                  </a:schemeClr>
                </a:glow>
              </a:effectLst>
            </a:endParaRPr>
          </a:p>
          <a:p>
            <a:pPr algn="ctr"/>
            <a:endParaRPr lang="en-US" sz="4000" dirty="0"/>
          </a:p>
          <a:p>
            <a:pPr algn="ctr"/>
            <a:endParaRPr lang="en-US" sz="4000" dirty="0"/>
          </a:p>
        </p:txBody>
      </p:sp>
      <p:sp>
        <p:nvSpPr>
          <p:cNvPr id="10" name="Rectangle 9">
            <a:extLst>
              <a:ext uri="{FF2B5EF4-FFF2-40B4-BE49-F238E27FC236}">
                <a16:creationId xmlns:a16="http://schemas.microsoft.com/office/drawing/2014/main" id="{7D7EB784-B9D0-483F-863B-130AEB6B7C3E}"/>
              </a:ext>
            </a:extLst>
          </p:cNvPr>
          <p:cNvSpPr/>
          <p:nvPr/>
        </p:nvSpPr>
        <p:spPr>
          <a:xfrm>
            <a:off x="4829467" y="5509859"/>
            <a:ext cx="2533066" cy="584775"/>
          </a:xfrm>
          <a:prstGeom prst="rect">
            <a:avLst/>
          </a:prstGeom>
          <a:noFill/>
          <a:effectLst>
            <a:reflection blurRad="6350" stA="50000" endA="300" endPos="55500" dist="101600" dir="5400000" sy="-100000" algn="bl" rotWithShape="0"/>
          </a:effectLst>
        </p:spPr>
        <p:txBody>
          <a:bodyPr wrap="none">
            <a:spAutoFit/>
            <a:scene3d>
              <a:camera prst="orthographicFront"/>
              <a:lightRig rig="threePt" dir="t"/>
            </a:scene3d>
            <a:sp3d extrusionH="57150">
              <a:bevelT w="69850" h="38100" prst="cross"/>
            </a:sp3d>
          </a:bodyPr>
          <a:lstStyle/>
          <a:p>
            <a:pPr algn="ctr"/>
            <a:r>
              <a:rPr lang="en-US" sz="3200" b="1" dirty="0">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rPr>
              <a:t>MahesKBlr</a:t>
            </a:r>
            <a:endParaRPr lang="en-US" sz="1200" b="1" dirty="0">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endParaRPr>
          </a:p>
        </p:txBody>
      </p:sp>
      <p:pic>
        <p:nvPicPr>
          <p:cNvPr id="1030" name="Picture 6" descr="Image result for twitter images ">
            <a:extLst>
              <a:ext uri="{FF2B5EF4-FFF2-40B4-BE49-F238E27FC236}">
                <a16:creationId xmlns:a16="http://schemas.microsoft.com/office/drawing/2014/main" id="{DE768A11-44AB-429B-A409-967218A5D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531" y="5633279"/>
            <a:ext cx="337936" cy="33793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ED218-A6A6-4C95-AB6E-40527AF16280}"/>
              </a:ext>
            </a:extLst>
          </p:cNvPr>
          <p:cNvPicPr>
            <a:picLocks noChangeAspect="1"/>
          </p:cNvPicPr>
          <p:nvPr/>
        </p:nvPicPr>
        <p:blipFill>
          <a:blip r:embed="rId5"/>
          <a:stretch>
            <a:fillRect/>
          </a:stretch>
        </p:blipFill>
        <p:spPr>
          <a:xfrm>
            <a:off x="9673143" y="3152557"/>
            <a:ext cx="1829907" cy="2942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2"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76864"/>
            <a:ext cx="2929939" cy="7571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7571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Microservices </a:t>
            </a:r>
            <a:b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b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76864"/>
            <a:ext cx="2929939" cy="10895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7E90DF-DE0B-446D-97CA-E36C8988F709}"/>
              </a:ext>
            </a:extLst>
          </p:cNvPr>
          <p:cNvPicPr>
            <a:picLocks noChangeAspect="1"/>
          </p:cNvPicPr>
          <p:nvPr/>
        </p:nvPicPr>
        <p:blipFill>
          <a:blip r:embed="rId3"/>
          <a:stretch>
            <a:fillRect/>
          </a:stretch>
        </p:blipFill>
        <p:spPr>
          <a:xfrm>
            <a:off x="41575" y="394162"/>
            <a:ext cx="12108850" cy="6069676"/>
          </a:xfrm>
          <a:prstGeom prst="rect">
            <a:avLst/>
          </a:prstGeom>
        </p:spPr>
      </p:pic>
    </p:spTree>
    <p:extLst>
      <p:ext uri="{BB962C8B-B14F-4D97-AF65-F5344CB8AC3E}">
        <p14:creationId xmlns:p14="http://schemas.microsoft.com/office/powerpoint/2010/main" val="2549063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3F1AA-9706-4E5C-9DDE-850E9E7BED93}"/>
              </a:ext>
            </a:extLst>
          </p:cNvPr>
          <p:cNvSpPr>
            <a:spLocks noGrp="1"/>
          </p:cNvSpPr>
          <p:nvPr>
            <p:ph type="title"/>
          </p:nvPr>
        </p:nvSpPr>
        <p:spPr/>
        <p:txBody>
          <a:bodyPr/>
          <a:lstStyle/>
          <a:p>
            <a:r>
              <a:rPr lang="en-US" dirty="0" err="1"/>
              <a:t>Techempower</a:t>
            </a:r>
            <a:r>
              <a:rPr lang="en-US" dirty="0"/>
              <a:t> demo</a:t>
            </a:r>
          </a:p>
        </p:txBody>
      </p:sp>
      <p:sp>
        <p:nvSpPr>
          <p:cNvPr id="6" name="Text Placeholder 5">
            <a:extLst>
              <a:ext uri="{FF2B5EF4-FFF2-40B4-BE49-F238E27FC236}">
                <a16:creationId xmlns:a16="http://schemas.microsoft.com/office/drawing/2014/main" id="{E915A9DF-71B2-414E-A20F-5B6127359759}"/>
              </a:ext>
            </a:extLst>
          </p:cNvPr>
          <p:cNvSpPr>
            <a:spLocks noGrp="1"/>
          </p:cNvSpPr>
          <p:nvPr>
            <p:ph type="body" sz="quarter" idx="12"/>
          </p:nvPr>
        </p:nvSpPr>
        <p:spPr/>
        <p:txBody>
          <a:bodyPr/>
          <a:lstStyle/>
          <a:p>
            <a:r>
              <a:rPr lang="en-US"/>
              <a:t>www.dot.net/download</a:t>
            </a:r>
          </a:p>
        </p:txBody>
      </p:sp>
    </p:spTree>
    <p:extLst>
      <p:ext uri="{BB962C8B-B14F-4D97-AF65-F5344CB8AC3E}">
        <p14:creationId xmlns:p14="http://schemas.microsoft.com/office/powerpoint/2010/main" val="27684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584200" y="2266544"/>
            <a:ext cx="3474720" cy="3870941"/>
          </a:xfrm>
          <a:solidFill>
            <a:schemeClr val="accent1">
              <a:lumMod val="75000"/>
            </a:schemeClr>
          </a:solidFill>
          <a:ln>
            <a:noFill/>
          </a:ln>
        </p:spPr>
        <p:txBody>
          <a:bodyPr lIns="182880" tIns="182880" rIns="182880" bIns="146304">
            <a:noAutofit/>
          </a:bodyPr>
          <a:lstStyle/>
          <a:p>
            <a:pPr>
              <a:lnSpc>
                <a:spcPct val="90000"/>
              </a:lnSpc>
              <a:spcBef>
                <a:spcPts val="600"/>
              </a:spcBef>
              <a:buClr>
                <a:schemeClr val="bg1"/>
              </a:buClr>
              <a:buSzPct val="100000"/>
              <a:buFont typeface="Arial" panose="020B0604020202020204" pitchFamily="34" charset="0"/>
              <a:buChar char="•"/>
            </a:pPr>
            <a:r>
              <a:rPr lang="en-US" sz="2000">
                <a:gradFill>
                  <a:gsLst>
                    <a:gs pos="0">
                      <a:srgbClr val="FFFFFF"/>
                    </a:gs>
                    <a:gs pos="100000">
                      <a:srgbClr val="FFFFFF"/>
                    </a:gs>
                  </a:gsLst>
                  <a:lin ang="5400000" scaled="0"/>
                </a:gradFill>
                <a:latin typeface="+mn-lt"/>
              </a:rPr>
              <a:t>Multi-tier JIT compilation </a:t>
            </a:r>
          </a:p>
          <a:p>
            <a:pPr>
              <a:lnSpc>
                <a:spcPct val="90000"/>
              </a:lnSpc>
              <a:spcBef>
                <a:spcPts val="600"/>
              </a:spcBef>
              <a:buClr>
                <a:schemeClr val="bg1"/>
              </a:buClr>
              <a:buSzPct val="100000"/>
              <a:buFont typeface="Arial" panose="020B0604020202020204" pitchFamily="34" charset="0"/>
              <a:buChar char="•"/>
            </a:pPr>
            <a:r>
              <a:rPr lang="en-US" sz="2000">
                <a:gradFill>
                  <a:gsLst>
                    <a:gs pos="0">
                      <a:srgbClr val="FFFFFF"/>
                    </a:gs>
                    <a:gs pos="100000">
                      <a:srgbClr val="FFFFFF"/>
                    </a:gs>
                  </a:gsLst>
                  <a:lin ang="5400000" scaled="0"/>
                </a:gradFill>
                <a:latin typeface="+mn-lt"/>
              </a:rPr>
              <a:t>SQL Connection </a:t>
            </a:r>
            <a:br>
              <a:rPr lang="en-US" sz="2000">
                <a:gradFill>
                  <a:gsLst>
                    <a:gs pos="0">
                      <a:srgbClr val="FFFFFF"/>
                    </a:gs>
                    <a:gs pos="100000">
                      <a:srgbClr val="FFFFFF"/>
                    </a:gs>
                  </a:gsLst>
                  <a:lin ang="5400000" scaled="0"/>
                </a:gradFill>
                <a:latin typeface="+mn-lt"/>
              </a:rPr>
            </a:br>
            <a:r>
              <a:rPr lang="en-US" sz="2000">
                <a:gradFill>
                  <a:gsLst>
                    <a:gs pos="0">
                      <a:srgbClr val="FFFFFF"/>
                    </a:gs>
                    <a:gs pos="100000">
                      <a:srgbClr val="FFFFFF"/>
                    </a:gs>
                  </a:gsLst>
                  <a:lin ang="5400000" scaled="0"/>
                </a:gradFill>
                <a:latin typeface="+mn-lt"/>
              </a:rPr>
              <a:t>token auth</a:t>
            </a:r>
          </a:p>
          <a:p>
            <a:pPr>
              <a:lnSpc>
                <a:spcPct val="90000"/>
              </a:lnSpc>
              <a:spcBef>
                <a:spcPts val="600"/>
              </a:spcBef>
              <a:buClr>
                <a:schemeClr val="bg1"/>
              </a:buClr>
              <a:buSzPct val="100000"/>
              <a:buFont typeface="Arial" panose="020B0604020202020204" pitchFamily="34" charset="0"/>
              <a:buChar char="•"/>
            </a:pPr>
            <a:endParaRPr lang="en-US" sz="2000">
              <a:gradFill>
                <a:gsLst>
                  <a:gs pos="0">
                    <a:srgbClr val="FFFFFF"/>
                  </a:gs>
                  <a:gs pos="100000">
                    <a:srgbClr val="FFFFFF"/>
                  </a:gs>
                </a:gsLst>
                <a:lin ang="5400000" scaled="0"/>
              </a:gradFill>
              <a:latin typeface="+mn-lt"/>
            </a:endParaRPr>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358132" y="2266544"/>
            <a:ext cx="3474720" cy="3870942"/>
          </a:xfrm>
          <a:prstGeom prst="rect">
            <a:avLst/>
          </a:prstGeom>
          <a:solidFill>
            <a:schemeClr val="accent5">
              <a:lumMod val="75000"/>
            </a:schemeClr>
          </a:solidFill>
          <a:ln>
            <a:noFill/>
          </a:ln>
        </p:spPr>
        <p:txBody>
          <a:bodyPr vert="horz" wrap="square" lIns="182880" tIns="182880" rIns="182880" bIns="146304"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Cosmos DB provider (moved to 3.0)</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Spatial extensions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for SQL Server and SQLite providers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Reverse engineering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of database views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Collections of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owned entities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Query tagging</a:t>
            </a: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mn-lt"/>
                <a:ea typeface="+mn-ea"/>
                <a:cs typeface="Segoe UI Semilight" panose="020B0402040204020203" pitchFamily="34" charset="0"/>
              </a:rPr>
              <a:t> </a:t>
            </a:r>
          </a:p>
          <a:p>
            <a:pPr>
              <a:lnSpc>
                <a:spcPct val="90000"/>
              </a:lnSpc>
              <a:spcBef>
                <a:spcPts val="600"/>
              </a:spcBef>
              <a:buClr>
                <a:schemeClr val="bg1"/>
              </a:buClr>
              <a:buSzPct val="100000"/>
              <a:buFont typeface="Arial" panose="020B0604020202020204" pitchFamily="34" charset="0"/>
              <a:buChar char="•"/>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132063" y="2266544"/>
            <a:ext cx="3474720" cy="3870942"/>
          </a:xfrm>
          <a:prstGeom prst="rect">
            <a:avLst/>
          </a:prstGeom>
          <a:solidFill>
            <a:schemeClr val="accent3">
              <a:lumMod val="75000"/>
            </a:schemeClr>
          </a:solidFill>
          <a:ln>
            <a:noFill/>
          </a:ln>
        </p:spPr>
        <p:txBody>
          <a:bodyPr vert="horz" wrap="square" lIns="182880" tIns="182880" rIns="182880" bIns="146304"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Template updates: </a:t>
            </a: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Bootstrap 4, Angular 6</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Web API improvements, including API security</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HTTP/2</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IIS in-process hosting</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Health checks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Endpoint routing</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err="1">
                <a:ln>
                  <a:noFill/>
                </a:ln>
                <a:solidFill>
                  <a:schemeClr val="tx1"/>
                </a:solidFill>
                <a:effectLst/>
                <a:highlight>
                  <a:srgbClr val="FFFF00"/>
                </a:highlight>
                <a:uLnTx/>
                <a:uFillTx/>
                <a:latin typeface="+mn-lt"/>
                <a:ea typeface="+mn-ea"/>
                <a:cs typeface="Segoe UI Semilight" panose="020B0402040204020203" pitchFamily="34" charset="0"/>
              </a:rPr>
              <a:t>SignalR</a:t>
            </a: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 Java client</a:t>
            </a:r>
          </a:p>
          <a:p>
            <a:pPr>
              <a:lnSpc>
                <a:spcPct val="90000"/>
              </a:lnSpc>
              <a:spcBef>
                <a:spcPts val="600"/>
              </a:spcBef>
              <a:buClr>
                <a:schemeClr val="bg1"/>
              </a:buClr>
              <a:buSzPct val="100000"/>
              <a:buFont typeface="Arial" panose="020B0604020202020204" pitchFamily="34" charset="0"/>
              <a:buChar char="•"/>
              <a:defRPr/>
            </a:pPr>
            <a:r>
              <a:rPr lang="en-US" sz="2000" dirty="0">
                <a:gradFill>
                  <a:gsLst>
                    <a:gs pos="0">
                      <a:srgbClr val="FFFFFF"/>
                    </a:gs>
                    <a:gs pos="100000">
                      <a:srgbClr val="FFFFFF"/>
                    </a:gs>
                  </a:gsLst>
                  <a:lin ang="5400000" scaled="0"/>
                </a:gradFill>
                <a:latin typeface="+mn-lt"/>
              </a:rPr>
              <a:t>ASP.NET Core </a:t>
            </a:r>
            <a:r>
              <a:rPr lang="en-US" sz="2000" dirty="0" err="1">
                <a:gradFill>
                  <a:gsLst>
                    <a:gs pos="0">
                      <a:srgbClr val="FFFFFF"/>
                    </a:gs>
                    <a:gs pos="100000">
                      <a:srgbClr val="FFFFFF"/>
                    </a:gs>
                  </a:gsLst>
                  <a:lin ang="5400000" scaled="0"/>
                </a:gradFill>
                <a:latin typeface="+mn-lt"/>
              </a:rPr>
              <a:t>SignalR</a:t>
            </a:r>
            <a:r>
              <a:rPr lang="en-US" sz="2000" dirty="0">
                <a:gradFill>
                  <a:gsLst>
                    <a:gs pos="0">
                      <a:srgbClr val="FFFFFF"/>
                    </a:gs>
                    <a:gs pos="100000">
                      <a:srgbClr val="FFFFFF"/>
                    </a:gs>
                  </a:gsLst>
                  <a:lin ang="5400000" scaled="0"/>
                </a:gradFill>
                <a:latin typeface="+mn-lt"/>
              </a:rPr>
              <a:t> (2.1)</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a:p>
            <a:pPr>
              <a:lnSpc>
                <a:spcPct val="90000"/>
              </a:lnSpc>
              <a:spcBef>
                <a:spcPts val="600"/>
              </a:spcBef>
              <a:buClr>
                <a:schemeClr val="bg1"/>
              </a:buClr>
              <a:buSzPct val="100000"/>
              <a:buFont typeface="Arial" panose="020B0604020202020204" pitchFamily="34" charset="0"/>
              <a:buChar char="•"/>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358131" y="1443845"/>
            <a:ext cx="3474720" cy="8227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132063" y="1443845"/>
            <a:ext cx="3474720" cy="8227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584199" y="1443845"/>
            <a:ext cx="3474720" cy="822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#1 :Retry </a:t>
            </a:r>
            <a:r>
              <a:rPr lang="en-US"/>
              <a:t>HTTP Client </a:t>
            </a:r>
            <a:r>
              <a:rPr lang="en-US" dirty="0"/>
              <a:t>.NET Core 2.2</a:t>
            </a:r>
          </a:p>
        </p:txBody>
      </p:sp>
    </p:spTree>
    <p:extLst>
      <p:ext uri="{BB962C8B-B14F-4D97-AF65-F5344CB8AC3E}">
        <p14:creationId xmlns:p14="http://schemas.microsoft.com/office/powerpoint/2010/main" val="16074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4"/>
            <a:ext cx="12205014" cy="3313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App service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Service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Kubernetes Service (AKS)</a:t>
            </a:r>
            <a:endParaRPr kumimoji="0" lang="en-US" sz="11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err="1">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SignalR</a:t>
            </a: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 Service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Functions</a:t>
            </a:r>
          </a:p>
        </p:txBody>
      </p:sp>
      <p:cxnSp>
        <p:nvCxnSpPr>
          <p:cNvPr id="13" name="Straight Connector 12"/>
          <p:cNvCxnSpPr/>
          <p:nvPr/>
        </p:nvCxnSpPr>
        <p:spPr>
          <a:xfrm>
            <a:off x="2453" y="3313088"/>
            <a:ext cx="12205014"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391909"/>
            <a:ext cx="1" cy="5875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860778"/>
            <a:ext cx="11499" cy="10957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527134"/>
            <a:ext cx="5395" cy="4261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Cognitive Services</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938507"/>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Storage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615767"/>
            <a:ext cx="0" cy="13279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SQL Database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Cosmos DB</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App Insights</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569" y="3080632"/>
              <a:ext cx="389366" cy="389366"/>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673" y="3097026"/>
              <a:ext cx="432120" cy="432120"/>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30852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And many more…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6546" y="3093581"/>
              <a:ext cx="391836" cy="39183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4303" y="3074297"/>
              <a:ext cx="411213" cy="411213"/>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540" y="3091599"/>
              <a:ext cx="462232" cy="462232"/>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5598" y="3091996"/>
              <a:ext cx="398889" cy="398889"/>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0281" y="3072641"/>
              <a:ext cx="440165" cy="440165"/>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70095" y="3085426"/>
              <a:ext cx="412733" cy="408147"/>
            </a:xfrm>
            <a:prstGeom prst="rect">
              <a:avLst/>
            </a:prstGeom>
            <a:solidFill>
              <a:srgbClr val="EAEAEA"/>
            </a:solidFill>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2">
              <a:extLst>
                <a:ext uri="{28A0092B-C50C-407E-A947-70E740481C1C}">
                  <a14:useLocalDpi xmlns:a14="http://schemas.microsoft.com/office/drawing/2010/main" val="0"/>
                </a:ext>
              </a:extLst>
            </a:blip>
            <a:srcRect l="26917" t="29687" r="14505" b="11719"/>
            <a:stretch/>
          </p:blipFill>
          <p:spPr>
            <a:xfrm>
              <a:off x="290991" y="3091012"/>
              <a:ext cx="399474" cy="399474"/>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16175" y="3111697"/>
              <a:ext cx="378360" cy="348091"/>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Fully managed platform perfect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for running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Framework and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Non-relational </a:t>
              </a:r>
              <a:r>
                <a:rPr lang="en-US" sz="1200">
                  <a:gradFill>
                    <a:gsLst>
                      <a:gs pos="2917">
                        <a:schemeClr val="tx1"/>
                      </a:gs>
                      <a:gs pos="30000">
                        <a:schemeClr val="tx1"/>
                      </a:gs>
                    </a:gsLst>
                    <a:lin ang="5400000" scaled="0"/>
                  </a:gradFill>
                  <a:latin typeface="Segoe UI"/>
                </a:rPr>
                <a:t>d</a:t>
              </a:r>
              <a:r>
                <a:rPr kumimoji="0" lang="en-US" sz="1200" b="0" i="0" u="none" strike="noStrike" kern="1200" cap="none" spc="0" normalizeH="0" baseline="0" noProof="0" err="1">
                  <a:ln>
                    <a:noFill/>
                  </a:ln>
                  <a:gradFill>
                    <a:gsLst>
                      <a:gs pos="2917">
                        <a:schemeClr val="tx1"/>
                      </a:gs>
                      <a:gs pos="30000">
                        <a:schemeClr val="tx1"/>
                      </a:gs>
                    </a:gsLst>
                    <a:lin ang="5400000" scaled="0"/>
                  </a:gradFill>
                  <a:effectLst/>
                  <a:uLnTx/>
                  <a:uFillTx/>
                  <a:latin typeface="Segoe UI"/>
                  <a:ea typeface="+mn-ea"/>
                  <a:cs typeface="+mn-cs"/>
                </a:rPr>
                <a:t>atabase</a:t>
              </a:r>
              <a:endPar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endParaRP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7048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Store anything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a:off x="3525734" y="3646746"/>
            <a:ext cx="0"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584628" y="477174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70564" y="3127948"/>
              <a:ext cx="446885" cy="29965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Commoditized AI</a:t>
            </a:r>
          </a:p>
        </p:txBody>
      </p:sp>
      <p:sp>
        <p:nvSpPr>
          <p:cNvPr id="9" name="Title 8">
            <a:extLst>
              <a:ext uri="{FF2B5EF4-FFF2-40B4-BE49-F238E27FC236}">
                <a16:creationId xmlns:a16="http://schemas.microsoft.com/office/drawing/2014/main" id="{E3CCBCDD-95A9-4224-BF7A-D67375FB3EDC}"/>
              </a:ext>
            </a:extLst>
          </p:cNvPr>
          <p:cNvSpPr>
            <a:spLocks noGrp="1"/>
          </p:cNvSpPr>
          <p:nvPr>
            <p:ph type="title"/>
          </p:nvPr>
        </p:nvSpPr>
        <p:spPr>
          <a:xfrm>
            <a:off x="588263" y="457200"/>
            <a:ext cx="11018520" cy="861774"/>
          </a:xfrm>
        </p:spPr>
        <p:txBody>
          <a:bodyPr/>
          <a:lstStyle/>
          <a:p>
            <a:r>
              <a:rPr lang="en-US" altLang="en-US">
                <a:gradFill>
                  <a:gsLst>
                    <a:gs pos="1250">
                      <a:schemeClr val="bg1"/>
                    </a:gs>
                    <a:gs pos="100000">
                      <a:schemeClr val="bg1"/>
                    </a:gs>
                  </a:gsLst>
                  <a:lin ang="5400000" scaled="0"/>
                </a:gradFill>
              </a:rPr>
              <a:t>Azure is YOUR cloud</a:t>
            </a:r>
            <a:br>
              <a:rPr lang="en-US" altLang="en-US">
                <a:gradFill>
                  <a:gsLst>
                    <a:gs pos="1250">
                      <a:schemeClr val="bg1"/>
                    </a:gs>
                    <a:gs pos="100000">
                      <a:schemeClr val="bg1"/>
                    </a:gs>
                  </a:gsLst>
                  <a:lin ang="5400000" scaled="0"/>
                </a:gradFill>
              </a:rPr>
            </a:br>
            <a:r>
              <a:rPr lang="en-US" sz="2000">
                <a:gradFill>
                  <a:gsLst>
                    <a:gs pos="1250">
                      <a:schemeClr val="bg1"/>
                    </a:gs>
                    <a:gs pos="100000">
                      <a:schemeClr val="bg1"/>
                    </a:gs>
                  </a:gsLst>
                  <a:lin ang="5400000" scaled="0"/>
                </a:gradFill>
              </a:rPr>
              <a:t>.NET cloud apps run best in Azure</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2433538"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Connected services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597264" y="4026556"/>
            <a:ext cx="1828800" cy="2286000"/>
          </a:xfrm>
          <a:prstGeom prst="rect">
            <a:avLst/>
          </a:prstGeom>
          <a:noFill/>
        </p:spPr>
        <p:txBody>
          <a:bodyPr wrap="square" lIns="91440" tIns="143331" rIns="91440" bIns="143331" rtlCol="0" anchor="t">
            <a:noAutofit/>
          </a:bodyPr>
          <a:lstStyle/>
          <a:p>
            <a:pPr marL="0" marR="0" lvl="0" indent="0" algn="ctr" defTabSz="895601" rtl="0" eaLnBrk="1" fontAlgn="auto" latinLnBrk="0" hangingPunct="1">
              <a:lnSpc>
                <a:spcPct val="90000"/>
              </a:lnSpc>
              <a:spcBef>
                <a:spcPts val="600"/>
              </a:spcBef>
              <a:buClrTx/>
              <a:buSzTx/>
              <a:buFontTx/>
              <a:buNone/>
              <a:tabLst/>
              <a:defRPr/>
            </a:pPr>
            <a:r>
              <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mj-lt"/>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600"/>
              </a:spcBef>
              <a:buClrTx/>
              <a:buSzTx/>
              <a:buFontTx/>
              <a:buNone/>
              <a:tabLst/>
              <a:defRPr/>
            </a:pPr>
            <a:r>
              <a:rPr kumimoji="0" lang="en-US" sz="1400" b="0" i="0" u="none" strike="noStrike" kern="1200" cap="none" spc="0" normalizeH="0" baseline="0" noProof="0">
                <a:ln>
                  <a:noFill/>
                </a:ln>
                <a:gradFill>
                  <a:gsLst>
                    <a:gs pos="2917">
                      <a:schemeClr val="tx1"/>
                    </a:gs>
                    <a:gs pos="30000">
                      <a:schemeClr val="tx1"/>
                    </a:gs>
                  </a:gsLst>
                  <a:lin ang="5400000" scaled="0"/>
                </a:gradFill>
                <a:effectLst/>
                <a:uLnTx/>
                <a:uFillTx/>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06086"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App insights with Code Lens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Get a 360° view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269812"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Container </a:t>
            </a:r>
            <a:br>
              <a:rPr lang="en-US">
                <a:gradFill>
                  <a:gsLst>
                    <a:gs pos="2917">
                      <a:schemeClr val="tx1"/>
                    </a:gs>
                    <a:gs pos="30000">
                      <a:schemeClr val="tx1"/>
                    </a:gs>
                  </a:gsLst>
                  <a:lin ang="5400000" scaled="0"/>
                </a:gradFill>
                <a:latin typeface="+mj-lt"/>
                <a:cs typeface="Segoe UI" panose="020B0502040204020203" pitchFamily="34" charset="0"/>
              </a:rPr>
            </a:br>
            <a:r>
              <a:rPr lang="en-US">
                <a:gradFill>
                  <a:gsLst>
                    <a:gs pos="2917">
                      <a:schemeClr val="tx1"/>
                    </a:gs>
                    <a:gs pos="30000">
                      <a:schemeClr val="tx1"/>
                    </a:gs>
                  </a:gsLst>
                  <a:lin ang="5400000" scaled="0"/>
                </a:gradFill>
                <a:latin typeface="+mj-lt"/>
                <a:cs typeface="Segoe UI" panose="020B0502040204020203" pitchFamily="34" charset="0"/>
              </a:rPr>
              <a:t>tools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Quickly add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Docker compose and container orchestrator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support to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your apps</a:t>
            </a:r>
          </a:p>
          <a:p>
            <a:pPr marL="0" marR="0" lvl="0" indent="0" algn="ctr" defTabSz="895601" rtl="0" eaLnBrk="1" fontAlgn="auto" latinLnBrk="0" hangingPunct="1">
              <a:lnSpc>
                <a:spcPct val="90000"/>
              </a:lnSpc>
              <a:spcBef>
                <a:spcPts val="600"/>
              </a:spcBef>
              <a:buClrTx/>
              <a:buSzTx/>
              <a:buFontTx/>
              <a:buNone/>
              <a:tabLst/>
              <a:defRPr/>
            </a:pPr>
            <a:endParaRPr kumimoji="0" lang="en-US" sz="1537" b="0" i="0" u="none" strike="noStrike" kern="1200" cap="none" spc="0" normalizeH="0" baseline="0" noProof="0">
              <a:ln>
                <a:noFill/>
              </a:ln>
              <a:gradFill>
                <a:gsLst>
                  <a:gs pos="2917">
                    <a:schemeClr val="tx1"/>
                  </a:gs>
                  <a:gs pos="30000">
                    <a:schemeClr val="tx1"/>
                  </a:gs>
                </a:gsLst>
                <a:lin ang="5400000" scaled="0"/>
              </a:gradFill>
              <a:effectLst/>
              <a:uLnTx/>
              <a:uFillTx/>
              <a:latin typeface="+mj-lt"/>
              <a:ea typeface="+mn-ea"/>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9778636"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Snapshot debugging</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Production debugging your cloud apps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has never been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7942360"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Azure </a:t>
            </a:r>
            <a:br>
              <a:rPr lang="en-US">
                <a:gradFill>
                  <a:gsLst>
                    <a:gs pos="2917">
                      <a:schemeClr val="tx1"/>
                    </a:gs>
                    <a:gs pos="30000">
                      <a:schemeClr val="tx1"/>
                    </a:gs>
                  </a:gsLst>
                  <a:lin ang="5400000" scaled="0"/>
                </a:gradFill>
                <a:latin typeface="+mj-lt"/>
                <a:cs typeface="Segoe UI" panose="020B0502040204020203" pitchFamily="34" charset="0"/>
              </a:rPr>
            </a:br>
            <a:r>
              <a:rPr lang="en-US">
                <a:gradFill>
                  <a:gsLst>
                    <a:gs pos="2917">
                      <a:schemeClr val="tx1"/>
                    </a:gs>
                    <a:gs pos="30000">
                      <a:schemeClr val="tx1"/>
                    </a:gs>
                  </a:gsLst>
                  <a:lin ang="5400000" scaled="0"/>
                </a:gradFill>
                <a:latin typeface="+mj-lt"/>
                <a:cs typeface="Segoe UI" panose="020B0502040204020203" pitchFamily="34" charset="0"/>
              </a:rPr>
              <a:t>functions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978" y="2797999"/>
            <a:ext cx="1645920" cy="1002045"/>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04" y="2289925"/>
            <a:ext cx="1645920" cy="1510119"/>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526" y="2565007"/>
            <a:ext cx="1645920" cy="1235037"/>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076" y="2371454"/>
            <a:ext cx="1645920" cy="1428590"/>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361252" y="2470158"/>
            <a:ext cx="1645920" cy="1329886"/>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033800" y="2655437"/>
            <a:ext cx="1645920" cy="1144607"/>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ACC777-1EE1-4211-ACB1-2F34E0D03F21}"/>
              </a:ext>
            </a:extLst>
          </p:cNvPr>
          <p:cNvGrpSpPr/>
          <p:nvPr/>
        </p:nvGrpSpPr>
        <p:grpSpPr>
          <a:xfrm>
            <a:off x="3581400" y="-500539"/>
            <a:ext cx="9906000" cy="7444435"/>
            <a:chOff x="3581400" y="-500539"/>
            <a:chExt cx="9906000" cy="7444435"/>
          </a:xfrm>
        </p:grpSpPr>
        <p:pic>
          <p:nvPicPr>
            <p:cNvPr id="4" name="Picture 3">
              <a:extLst>
                <a:ext uri="{FF2B5EF4-FFF2-40B4-BE49-F238E27FC236}">
                  <a16:creationId xmlns:a16="http://schemas.microsoft.com/office/drawing/2014/main" id="{661238C1-5052-4789-9625-BFAAFE84EA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5" name="Rectangle 4">
              <a:extLst>
                <a:ext uri="{FF2B5EF4-FFF2-40B4-BE49-F238E27FC236}">
                  <a16:creationId xmlns:a16="http://schemas.microsoft.com/office/drawing/2014/main" id="{C8393DDC-3B3B-4539-93C5-50B9292DFC1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D17A29C1-B641-9841-9F03-E2FAAEC20F02}"/>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11" name="Title 10">
            <a:extLst>
              <a:ext uri="{FF2B5EF4-FFF2-40B4-BE49-F238E27FC236}">
                <a16:creationId xmlns:a16="http://schemas.microsoft.com/office/drawing/2014/main" id="{776BFBF6-9D46-4C73-BDF4-1D23764C996B}"/>
              </a:ext>
            </a:extLst>
          </p:cNvPr>
          <p:cNvSpPr>
            <a:spLocks noGrp="1"/>
          </p:cNvSpPr>
          <p:nvPr>
            <p:ph type="title"/>
          </p:nvPr>
        </p:nvSpPr>
        <p:spPr/>
        <p:txBody>
          <a:bodyPr/>
          <a:lstStyle/>
          <a:p>
            <a:r>
              <a:rPr lang="en-US"/>
              <a:t>.NET open source</a:t>
            </a:r>
          </a:p>
        </p:txBody>
      </p:sp>
      <p:sp>
        <p:nvSpPr>
          <p:cNvPr id="14" name="Text Placeholder 13">
            <a:extLst>
              <a:ext uri="{FF2B5EF4-FFF2-40B4-BE49-F238E27FC236}">
                <a16:creationId xmlns:a16="http://schemas.microsoft.com/office/drawing/2014/main" id="{2FD9359E-DF26-4C0A-8C08-15E6DAEAB7E2}"/>
              </a:ext>
            </a:extLst>
          </p:cNvPr>
          <p:cNvSpPr>
            <a:spLocks noGrp="1"/>
          </p:cNvSpPr>
          <p:nvPr>
            <p:ph type="body" sz="quarter" idx="12"/>
          </p:nvPr>
        </p:nvSpPr>
        <p:spPr>
          <a:xfrm>
            <a:off x="585216" y="3977319"/>
            <a:ext cx="9144000" cy="1327671"/>
          </a:xfrm>
        </p:spPr>
        <p:txBody>
          <a:bodyPr/>
          <a:lstStyle/>
          <a:p>
            <a:pPr lvl="0">
              <a:lnSpc>
                <a:spcPct val="150000"/>
              </a:lnSpc>
            </a:pPr>
            <a:r>
              <a:rPr lang="en-US"/>
              <a:t>Windows Forms</a:t>
            </a:r>
          </a:p>
          <a:p>
            <a:pPr lvl="0">
              <a:lnSpc>
                <a:spcPct val="150000"/>
              </a:lnSpc>
            </a:pPr>
            <a:r>
              <a:rPr lang="en-US"/>
              <a:t>Windows Presentation Foundation</a:t>
            </a:r>
          </a:p>
          <a:p>
            <a:pPr lvl="0">
              <a:lnSpc>
                <a:spcPct val="150000"/>
              </a:lnSpc>
            </a:pPr>
            <a:r>
              <a:rPr lang="en-US"/>
              <a:t>Windows UI XAML Library</a:t>
            </a:r>
          </a:p>
        </p:txBody>
      </p:sp>
      <p:sp>
        <p:nvSpPr>
          <p:cNvPr id="21" name="Rectangle: Rounded Corners 20">
            <a:extLst>
              <a:ext uri="{FF2B5EF4-FFF2-40B4-BE49-F238E27FC236}">
                <a16:creationId xmlns:a16="http://schemas.microsoft.com/office/drawing/2014/main" id="{4FF9E119-1802-4F11-AFD6-31D9D3B110FC}"/>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Tree>
    <p:extLst>
      <p:ext uri="{BB962C8B-B14F-4D97-AF65-F5344CB8AC3E}">
        <p14:creationId xmlns:p14="http://schemas.microsoft.com/office/powerpoint/2010/main" val="13506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path" presetSubtype="0" decel="100000" fill="hold" grpId="1" nodeType="withEffect">
                                  <p:stCondLst>
                                    <p:cond delay="0"/>
                                  </p:stCondLst>
                                  <p:childTnLst>
                                    <p:animMotion origin="layout" path="M 2.08333E-6 2.96296E-6 L 2.08333E-6 0.03842 " pathEditMode="relative" rAng="0" ptsTypes="AA">
                                      <p:cBhvr>
                                        <p:cTn id="13" dur="500" spd="-100000" fill="hold"/>
                                        <p:tgtEl>
                                          <p:spTgt spid="2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6CC5B-C3FC-4B2E-B935-1F87445197CF}"/>
              </a:ext>
            </a:extLst>
          </p:cNvPr>
          <p:cNvSpPr>
            <a:spLocks noGrp="1"/>
          </p:cNvSpPr>
          <p:nvPr>
            <p:ph type="title"/>
          </p:nvPr>
        </p:nvSpPr>
        <p:spPr/>
        <p:txBody>
          <a:bodyPr/>
          <a:lstStyle/>
          <a:p>
            <a:r>
              <a:rPr lang="en-US"/>
              <a:t>.NET Core 3 preview available</a:t>
            </a:r>
          </a:p>
        </p:txBody>
      </p:sp>
      <p:sp>
        <p:nvSpPr>
          <p:cNvPr id="8" name="Text Placeholder 7">
            <a:extLst>
              <a:ext uri="{FF2B5EF4-FFF2-40B4-BE49-F238E27FC236}">
                <a16:creationId xmlns:a16="http://schemas.microsoft.com/office/drawing/2014/main" id="{A36F87EB-7273-42FB-949C-1CA942E2D56A}"/>
              </a:ext>
            </a:extLst>
          </p:cNvPr>
          <p:cNvSpPr>
            <a:spLocks noGrp="1"/>
          </p:cNvSpPr>
          <p:nvPr>
            <p:ph type="body" sz="quarter" idx="12"/>
          </p:nvPr>
        </p:nvSpPr>
        <p:spPr>
          <a:xfrm>
            <a:off x="585216" y="3977319"/>
            <a:ext cx="9144000" cy="2712666"/>
          </a:xfrm>
        </p:spPr>
        <p:txBody>
          <a:bodyPr/>
          <a:lstStyle/>
          <a:p>
            <a:pPr lvl="0">
              <a:lnSpc>
                <a:spcPct val="150000"/>
              </a:lnSpc>
            </a:pPr>
            <a:r>
              <a:rPr lang="en-US" dirty="0"/>
              <a:t>Windows desktop support with WPF and WinForms</a:t>
            </a:r>
          </a:p>
          <a:p>
            <a:pPr lvl="0">
              <a:lnSpc>
                <a:spcPct val="150000"/>
              </a:lnSpc>
            </a:pPr>
            <a:r>
              <a:rPr lang="en-US" dirty="0"/>
              <a:t>Flexible deployment, side-by-side support and self-contained EXEs</a:t>
            </a:r>
          </a:p>
          <a:p>
            <a:pPr lvl="0">
              <a:lnSpc>
                <a:spcPct val="150000"/>
              </a:lnSpc>
            </a:pPr>
            <a:r>
              <a:rPr lang="en-US" dirty="0"/>
              <a:t>Client-side web development with C# and Razor</a:t>
            </a:r>
          </a:p>
          <a:p>
            <a:pPr lvl="0">
              <a:lnSpc>
                <a:spcPct val="150000"/>
              </a:lnSpc>
            </a:pPr>
            <a:r>
              <a:rPr lang="en-US" dirty="0"/>
              <a:t>Significant performance improvements</a:t>
            </a:r>
          </a:p>
          <a:p>
            <a:pPr>
              <a:lnSpc>
                <a:spcPct val="150000"/>
              </a:lnSpc>
            </a:pPr>
            <a:r>
              <a:rPr lang="en-US" dirty="0"/>
              <a:t>aka.ms/netcore3preview1</a:t>
            </a:r>
          </a:p>
          <a:p>
            <a:pPr>
              <a:lnSpc>
                <a:spcPct val="150000"/>
              </a:lnSpc>
            </a:pPr>
            <a:endParaRPr lang="en-US" dirty="0"/>
          </a:p>
        </p:txBody>
      </p:sp>
      <p:sp>
        <p:nvSpPr>
          <p:cNvPr id="12" name="Rectangle: Rounded Corners 11">
            <a:extLst>
              <a:ext uri="{FF2B5EF4-FFF2-40B4-BE49-F238E27FC236}">
                <a16:creationId xmlns:a16="http://schemas.microsoft.com/office/drawing/2014/main" id="{509EFA79-BC14-4C5B-9C1F-9A2CA9C1F470}"/>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5" name="TextBox 4">
            <a:extLst>
              <a:ext uri="{FF2B5EF4-FFF2-40B4-BE49-F238E27FC236}">
                <a16:creationId xmlns:a16="http://schemas.microsoft.com/office/drawing/2014/main" id="{B4B04C2D-694A-4913-88AE-EA0BD5227BF0}"/>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//BUILD update</a:t>
            </a:r>
          </a:p>
        </p:txBody>
      </p:sp>
    </p:spTree>
    <p:extLst>
      <p:ext uri="{BB962C8B-B14F-4D97-AF65-F5344CB8AC3E}">
        <p14:creationId xmlns:p14="http://schemas.microsoft.com/office/powerpoint/2010/main" val="29625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1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1373430" y="-1208504"/>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no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225274"/>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2917">
                          <a:schemeClr val="tx1"/>
                        </a:gs>
                        <a:gs pos="30000">
                          <a:schemeClr val="tx1"/>
                        </a:gs>
                      </a:gsLst>
                      <a:lin ang="5400000" scaled="0"/>
                    </a:gradFill>
                    <a:latin typeface="Segoe UI Semibold" panose="020B0702040204020203" pitchFamily="34" charset="0"/>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22379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2693208" y="453414"/>
            <a:ext cx="2174146" cy="557784"/>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rPr>
              <a:t>.NET CORE 3</a:t>
            </a:r>
          </a:p>
        </p:txBody>
      </p:sp>
      <p:sp>
        <p:nvSpPr>
          <p:cNvPr id="6" name="TextBox 5" hidden="1">
            <a:extLst>
              <a:ext uri="{FF2B5EF4-FFF2-40B4-BE49-F238E27FC236}">
                <a16:creationId xmlns:a16="http://schemas.microsoft.com/office/drawing/2014/main" id="{C11484CA-2EEA-490D-A82D-D4F2D2970661}"/>
              </a:ext>
            </a:extLst>
          </p:cNvPr>
          <p:cNvSpPr txBox="1"/>
          <p:nvPr/>
        </p:nvSpPr>
        <p:spPr>
          <a:xfrm>
            <a:off x="6887053" y="1966961"/>
            <a:ext cx="4073047" cy="1218795"/>
          </a:xfrm>
          <a:prstGeom prst="rect">
            <a:avLst/>
          </a:prstGeom>
          <a:noFill/>
          <a:ln>
            <a:no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Core 3 expands supported workloads to include Windows Desktop, IoT, and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693208" y="457200"/>
            <a:ext cx="2174146"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1966961"/>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.NET Core is perfectly suited </a:t>
            </a:r>
            <a:b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for the requirements of cloud-native, </a:t>
            </a:r>
            <a:b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cross-platform workloads</a:t>
            </a:r>
          </a:p>
        </p:txBody>
      </p:sp>
      <p:sp>
        <p:nvSpPr>
          <p:cNvPr id="7" name="Title 6">
            <a:extLst>
              <a:ext uri="{FF2B5EF4-FFF2-40B4-BE49-F238E27FC236}">
                <a16:creationId xmlns:a16="http://schemas.microsoft.com/office/drawing/2014/main" id="{952E2CF0-18BD-4A66-A585-4E9AD2C48E82}"/>
              </a:ext>
            </a:extLst>
          </p:cNvPr>
          <p:cNvSpPr>
            <a:spLocks noGrp="1"/>
          </p:cNvSpPr>
          <p:nvPr>
            <p:ph type="title"/>
          </p:nvPr>
        </p:nvSpPr>
        <p:spPr>
          <a:xfrm>
            <a:off x="588263" y="457200"/>
            <a:ext cx="11018520" cy="553998"/>
          </a:xfrm>
        </p:spPr>
        <p:txBody>
          <a:bodyPr/>
          <a:lstStyle/>
          <a:p>
            <a:r>
              <a:rPr lang="en-US"/>
              <a:t>.NET Core</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5AF6C-FC04-4EA3-A541-122E4D7A0919}"/>
              </a:ext>
            </a:extLst>
          </p:cNvPr>
          <p:cNvPicPr>
            <a:picLocks noChangeAspect="1"/>
          </p:cNvPicPr>
          <p:nvPr/>
        </p:nvPicPr>
        <p:blipFill>
          <a:blip r:embed="rId3"/>
          <a:stretch>
            <a:fillRect/>
          </a:stretch>
        </p:blipFill>
        <p:spPr>
          <a:xfrm>
            <a:off x="295873" y="184219"/>
            <a:ext cx="6578292" cy="496313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DF927CD-07ED-49DA-8EF8-2AC474C6C5CC}"/>
              </a:ext>
            </a:extLst>
          </p:cNvPr>
          <p:cNvPicPr>
            <a:picLocks noChangeAspect="1"/>
          </p:cNvPicPr>
          <p:nvPr/>
        </p:nvPicPr>
        <p:blipFill>
          <a:blip r:embed="rId4"/>
          <a:stretch>
            <a:fillRect/>
          </a:stretch>
        </p:blipFill>
        <p:spPr>
          <a:xfrm>
            <a:off x="7069721" y="184219"/>
            <a:ext cx="4556786" cy="50602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730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777D6D-5971-4701-AC52-99BEA1684D1B}"/>
              </a:ext>
            </a:extLst>
          </p:cNvPr>
          <p:cNvPicPr>
            <a:picLocks noChangeAspect="1"/>
          </p:cNvPicPr>
          <p:nvPr/>
        </p:nvPicPr>
        <p:blipFill>
          <a:blip r:embed="rId3"/>
          <a:stretch>
            <a:fillRect/>
          </a:stretch>
        </p:blipFill>
        <p:spPr>
          <a:xfrm>
            <a:off x="107835" y="377744"/>
            <a:ext cx="11976330" cy="6102512"/>
          </a:xfrm>
          <a:prstGeom prst="rect">
            <a:avLst/>
          </a:prstGeom>
        </p:spPr>
      </p:pic>
      <p:sp>
        <p:nvSpPr>
          <p:cNvPr id="3" name="TextBox 2">
            <a:extLst>
              <a:ext uri="{FF2B5EF4-FFF2-40B4-BE49-F238E27FC236}">
                <a16:creationId xmlns:a16="http://schemas.microsoft.com/office/drawing/2014/main" id="{FC3D2C8E-559B-46FC-A3E1-E517846B013F}"/>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600933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8999E-67C5-4BB5-B65C-0893F6E051EB}"/>
              </a:ext>
            </a:extLst>
          </p:cNvPr>
          <p:cNvPicPr>
            <a:picLocks noChangeAspect="1"/>
          </p:cNvPicPr>
          <p:nvPr/>
        </p:nvPicPr>
        <p:blipFill>
          <a:blip r:embed="rId3"/>
          <a:stretch>
            <a:fillRect/>
          </a:stretch>
        </p:blipFill>
        <p:spPr>
          <a:xfrm>
            <a:off x="1499590" y="566309"/>
            <a:ext cx="9769823" cy="5725381"/>
          </a:xfrm>
          <a:prstGeom prst="rect">
            <a:avLst/>
          </a:prstGeom>
        </p:spPr>
      </p:pic>
      <p:sp>
        <p:nvSpPr>
          <p:cNvPr id="3" name="TextBox 2">
            <a:extLst>
              <a:ext uri="{FF2B5EF4-FFF2-40B4-BE49-F238E27FC236}">
                <a16:creationId xmlns:a16="http://schemas.microsoft.com/office/drawing/2014/main" id="{5D51555B-7049-477D-873B-4DF0472E2981}"/>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023194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831F5-29A0-44DD-A21B-349D327F31C3}"/>
              </a:ext>
            </a:extLst>
          </p:cNvPr>
          <p:cNvPicPr>
            <a:picLocks noChangeAspect="1"/>
          </p:cNvPicPr>
          <p:nvPr/>
        </p:nvPicPr>
        <p:blipFill>
          <a:blip r:embed="rId3"/>
          <a:stretch>
            <a:fillRect/>
          </a:stretch>
        </p:blipFill>
        <p:spPr>
          <a:xfrm>
            <a:off x="299803" y="526436"/>
            <a:ext cx="10178399" cy="5805128"/>
          </a:xfrm>
          <a:prstGeom prst="rect">
            <a:avLst/>
          </a:prstGeom>
        </p:spPr>
      </p:pic>
      <p:sp>
        <p:nvSpPr>
          <p:cNvPr id="4" name="TextBox 3">
            <a:extLst>
              <a:ext uri="{FF2B5EF4-FFF2-40B4-BE49-F238E27FC236}">
                <a16:creationId xmlns:a16="http://schemas.microsoft.com/office/drawing/2014/main" id="{6D6506E0-7541-4B94-924C-AACBEB5A1BA9}"/>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4986328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#2 .NET Core for WinForms</a:t>
            </a:r>
          </a:p>
        </p:txBody>
      </p:sp>
    </p:spTree>
    <p:extLst>
      <p:ext uri="{BB962C8B-B14F-4D97-AF65-F5344CB8AC3E}">
        <p14:creationId xmlns:p14="http://schemas.microsoft.com/office/powerpoint/2010/main" val="109558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2ADEF-3F24-4ECE-BF5A-5C2D4B28C90B}"/>
              </a:ext>
            </a:extLst>
          </p:cNvPr>
          <p:cNvPicPr>
            <a:picLocks noChangeAspect="1"/>
          </p:cNvPicPr>
          <p:nvPr/>
        </p:nvPicPr>
        <p:blipFill>
          <a:blip r:embed="rId3"/>
          <a:stretch>
            <a:fillRect/>
          </a:stretch>
        </p:blipFill>
        <p:spPr>
          <a:xfrm>
            <a:off x="300135" y="738265"/>
            <a:ext cx="11591730" cy="5381469"/>
          </a:xfrm>
          <a:prstGeom prst="rect">
            <a:avLst/>
          </a:prstGeom>
        </p:spPr>
      </p:pic>
      <p:sp>
        <p:nvSpPr>
          <p:cNvPr id="3" name="TextBox 2">
            <a:extLst>
              <a:ext uri="{FF2B5EF4-FFF2-40B4-BE49-F238E27FC236}">
                <a16:creationId xmlns:a16="http://schemas.microsoft.com/office/drawing/2014/main" id="{1786455B-B747-4273-9615-BD37B1E8B1B5}"/>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9917955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a:t>ASP.NET Core 3.0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584200" y="1435497"/>
            <a:ext cx="11018520" cy="3681008"/>
          </a:xfrm>
        </p:spPr>
        <p:txBody>
          <a:bodyPr/>
          <a:lstStyle/>
          <a:p>
            <a:r>
              <a:rPr lang="en-US" dirty="0"/>
              <a:t>Build client-side Web UI in .NET</a:t>
            </a:r>
          </a:p>
          <a:p>
            <a:pPr lvl="1"/>
            <a:r>
              <a:rPr lang="en-US" dirty="0"/>
              <a:t>You don’t need to know AngularJS, React, Vue, etc.</a:t>
            </a:r>
          </a:p>
          <a:p>
            <a:pPr lvl="1"/>
            <a:r>
              <a:rPr lang="en-US" dirty="0"/>
              <a:t>Take advantage of stability and consistency of .NET</a:t>
            </a:r>
          </a:p>
          <a:p>
            <a:r>
              <a:rPr lang="en-US" dirty="0"/>
              <a:t>Runs in all browsers</a:t>
            </a:r>
          </a:p>
          <a:p>
            <a:pPr lvl="1"/>
            <a:r>
              <a:rPr lang="en-US" dirty="0"/>
              <a:t>Strongly typed on client and server</a:t>
            </a:r>
          </a:p>
          <a:p>
            <a:pPr lvl="1"/>
            <a:r>
              <a:rPr lang="en-US" dirty="0"/>
              <a:t>Share C# code with the client and the server</a:t>
            </a:r>
          </a:p>
          <a:p>
            <a:r>
              <a:rPr lang="en-US" dirty="0">
                <a:highlight>
                  <a:srgbClr val="FFFF00"/>
                </a:highlight>
              </a:rPr>
              <a:t>Web assembly </a:t>
            </a:r>
            <a:r>
              <a:rPr lang="en-US" dirty="0"/>
              <a:t>(optional and experimental)</a:t>
            </a:r>
          </a:p>
          <a:p>
            <a:pPr lvl="1"/>
            <a:r>
              <a:rPr lang="en-US" dirty="0"/>
              <a:t>Native performance</a:t>
            </a:r>
          </a:p>
          <a:p>
            <a:pPr lvl="1"/>
            <a:r>
              <a:rPr lang="en-US" dirty="0"/>
              <a:t>Requires no plugin or code translation</a:t>
            </a:r>
          </a:p>
        </p:txBody>
      </p:sp>
    </p:spTree>
    <p:extLst>
      <p:ext uri="{BB962C8B-B14F-4D97-AF65-F5344CB8AC3E}">
        <p14:creationId xmlns:p14="http://schemas.microsoft.com/office/powerpoint/2010/main" val="30253355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AED70-E02A-4D68-A69B-E91C8E511A2A}"/>
              </a:ext>
            </a:extLst>
          </p:cNvPr>
          <p:cNvPicPr>
            <a:picLocks noChangeAspect="1"/>
          </p:cNvPicPr>
          <p:nvPr/>
        </p:nvPicPr>
        <p:blipFill>
          <a:blip r:embed="rId3"/>
          <a:stretch>
            <a:fillRect/>
          </a:stretch>
        </p:blipFill>
        <p:spPr>
          <a:xfrm>
            <a:off x="212360" y="567493"/>
            <a:ext cx="11767279" cy="5723014"/>
          </a:xfrm>
          <a:prstGeom prst="rect">
            <a:avLst/>
          </a:prstGeom>
        </p:spPr>
      </p:pic>
      <p:sp>
        <p:nvSpPr>
          <p:cNvPr id="4" name="TextBox 3">
            <a:extLst>
              <a:ext uri="{FF2B5EF4-FFF2-40B4-BE49-F238E27FC236}">
                <a16:creationId xmlns:a16="http://schemas.microsoft.com/office/drawing/2014/main" id="{1D797548-EA20-40B6-9E4C-1814A2D0614B}"/>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4118640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A3D78-1180-4D95-8497-C66157BBE3F1}"/>
              </a:ext>
            </a:extLst>
          </p:cNvPr>
          <p:cNvPicPr>
            <a:picLocks noChangeAspect="1"/>
          </p:cNvPicPr>
          <p:nvPr/>
        </p:nvPicPr>
        <p:blipFill>
          <a:blip r:embed="rId3"/>
          <a:stretch>
            <a:fillRect/>
          </a:stretch>
        </p:blipFill>
        <p:spPr>
          <a:xfrm>
            <a:off x="467193" y="95813"/>
            <a:ext cx="11257613" cy="6666374"/>
          </a:xfrm>
          <a:prstGeom prst="rect">
            <a:avLst/>
          </a:prstGeom>
        </p:spPr>
      </p:pic>
    </p:spTree>
    <p:extLst>
      <p:ext uri="{BB962C8B-B14F-4D97-AF65-F5344CB8AC3E}">
        <p14:creationId xmlns:p14="http://schemas.microsoft.com/office/powerpoint/2010/main" val="8344895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18C92-AD89-45B3-B3C0-55C7DAD6C215}"/>
              </a:ext>
            </a:extLst>
          </p:cNvPr>
          <p:cNvPicPr>
            <a:picLocks noChangeAspect="1"/>
          </p:cNvPicPr>
          <p:nvPr/>
        </p:nvPicPr>
        <p:blipFill>
          <a:blip r:embed="rId3"/>
          <a:stretch>
            <a:fillRect/>
          </a:stretch>
        </p:blipFill>
        <p:spPr>
          <a:xfrm>
            <a:off x="667090" y="539646"/>
            <a:ext cx="10857819" cy="5541676"/>
          </a:xfrm>
          <a:prstGeom prst="rect">
            <a:avLst/>
          </a:prstGeom>
        </p:spPr>
      </p:pic>
      <p:sp>
        <p:nvSpPr>
          <p:cNvPr id="3" name="TextBox 2">
            <a:extLst>
              <a:ext uri="{FF2B5EF4-FFF2-40B4-BE49-F238E27FC236}">
                <a16:creationId xmlns:a16="http://schemas.microsoft.com/office/drawing/2014/main" id="{4A4D7A1E-5EF2-449B-AF01-372D7D123C38}"/>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1600109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AB8E6-1CF8-449D-96D6-36351AEB0352}"/>
              </a:ext>
            </a:extLst>
          </p:cNvPr>
          <p:cNvPicPr>
            <a:picLocks noChangeAspect="1"/>
          </p:cNvPicPr>
          <p:nvPr/>
        </p:nvPicPr>
        <p:blipFill>
          <a:blip r:embed="rId3"/>
          <a:stretch>
            <a:fillRect/>
          </a:stretch>
        </p:blipFill>
        <p:spPr>
          <a:xfrm>
            <a:off x="0" y="203747"/>
            <a:ext cx="11866171" cy="6450505"/>
          </a:xfrm>
          <a:prstGeom prst="rect">
            <a:avLst/>
          </a:prstGeom>
        </p:spPr>
      </p:pic>
    </p:spTree>
    <p:extLst>
      <p:ext uri="{BB962C8B-B14F-4D97-AF65-F5344CB8AC3E}">
        <p14:creationId xmlns:p14="http://schemas.microsoft.com/office/powerpoint/2010/main" val="4827620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7B382-9EE0-4F57-9461-4F150D468AB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D001A7FC-5AD1-48FF-81E2-BB6A0A748A8C}"/>
              </a:ext>
            </a:extLst>
          </p:cNvPr>
          <p:cNvSpPr txBox="1"/>
          <p:nvPr/>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gradFill>
                  <a:gsLst>
                    <a:gs pos="25490">
                      <a:schemeClr val="tx1"/>
                    </a:gs>
                    <a:gs pos="42000">
                      <a:schemeClr val="tx1"/>
                    </a:gs>
                  </a:gsLst>
                  <a:lin ang="0" scaled="0"/>
                </a:gradFill>
              </a:rPr>
              <a:t>Free. Cross-platform. Open source. </a:t>
            </a:r>
          </a:p>
          <a:p>
            <a:pPr algn="ctr">
              <a:lnSpc>
                <a:spcPct val="90000"/>
              </a:lnSpc>
              <a:spcAft>
                <a:spcPts val="600"/>
              </a:spcAft>
            </a:pPr>
            <a:r>
              <a:rPr lang="en-US" sz="2400" i="1">
                <a:gradFill>
                  <a:gsLst>
                    <a:gs pos="25490">
                      <a:schemeClr val="tx1"/>
                    </a:gs>
                    <a:gs pos="42000">
                      <a:schemeClr val="tx1"/>
                    </a:gs>
                  </a:gsLst>
                  <a:lin ang="0" scaled="0"/>
                </a:gradFill>
              </a:rPr>
              <a:t>A developer platform for building all your apps. </a:t>
            </a:r>
          </a:p>
          <a:p>
            <a:pPr algn="ctr">
              <a:lnSpc>
                <a:spcPct val="90000"/>
              </a:lnSpc>
              <a:spcAft>
                <a:spcPts val="600"/>
              </a:spcAft>
            </a:pPr>
            <a:endParaRPr lang="en-US" sz="2400" i="1">
              <a:gradFill>
                <a:gsLst>
                  <a:gs pos="25490">
                    <a:schemeClr val="tx1"/>
                  </a:gs>
                  <a:gs pos="42000">
                    <a:schemeClr val="tx1"/>
                  </a:gs>
                </a:gsLst>
                <a:lin ang="0" scaled="0"/>
              </a:gradFill>
            </a:endParaRPr>
          </a:p>
          <a:p>
            <a:pPr algn="ctr">
              <a:lnSpc>
                <a:spcPct val="90000"/>
              </a:lnSpc>
              <a:spcAft>
                <a:spcPts val="600"/>
              </a:spcAft>
            </a:pPr>
            <a:r>
              <a:rPr lang="en-US" sz="3200" i="0">
                <a:gradFill>
                  <a:gsLst>
                    <a:gs pos="25490">
                      <a:schemeClr val="tx1"/>
                    </a:gs>
                    <a:gs pos="42000">
                      <a:schemeClr val="tx1"/>
                    </a:gs>
                  </a:gsLst>
                  <a:lin ang="0" scaled="0"/>
                </a:gradFill>
              </a:rPr>
              <a:t>www.dot.net</a:t>
            </a:r>
          </a:p>
        </p:txBody>
      </p:sp>
    </p:spTree>
    <p:extLst>
      <p:ext uri="{BB962C8B-B14F-4D97-AF65-F5344CB8AC3E}">
        <p14:creationId xmlns:p14="http://schemas.microsoft.com/office/powerpoint/2010/main" val="8662613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B80A3-9A79-4E73-AD1F-C466031A8EA1}"/>
              </a:ext>
            </a:extLst>
          </p:cNvPr>
          <p:cNvPicPr>
            <a:picLocks noChangeAspect="1"/>
          </p:cNvPicPr>
          <p:nvPr/>
        </p:nvPicPr>
        <p:blipFill>
          <a:blip r:embed="rId3"/>
          <a:stretch>
            <a:fillRect/>
          </a:stretch>
        </p:blipFill>
        <p:spPr>
          <a:xfrm>
            <a:off x="0" y="305526"/>
            <a:ext cx="12192000" cy="6246948"/>
          </a:xfrm>
          <a:prstGeom prst="rect">
            <a:avLst/>
          </a:prstGeom>
        </p:spPr>
      </p:pic>
    </p:spTree>
    <p:extLst>
      <p:ext uri="{BB962C8B-B14F-4D97-AF65-F5344CB8AC3E}">
        <p14:creationId xmlns:p14="http://schemas.microsoft.com/office/powerpoint/2010/main" val="21843802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654F47-52A3-49AE-B30B-5528F7C1E711}"/>
              </a:ext>
            </a:extLst>
          </p:cNvPr>
          <p:cNvPicPr>
            <a:picLocks noChangeAspect="1"/>
          </p:cNvPicPr>
          <p:nvPr/>
        </p:nvPicPr>
        <p:blipFill>
          <a:blip r:embed="rId3"/>
          <a:stretch>
            <a:fillRect/>
          </a:stretch>
        </p:blipFill>
        <p:spPr>
          <a:xfrm>
            <a:off x="57944" y="269823"/>
            <a:ext cx="12205041" cy="6385810"/>
          </a:xfrm>
          <a:prstGeom prst="rect">
            <a:avLst/>
          </a:prstGeom>
        </p:spPr>
      </p:pic>
      <p:sp>
        <p:nvSpPr>
          <p:cNvPr id="4" name="TextBox 3">
            <a:extLst>
              <a:ext uri="{FF2B5EF4-FFF2-40B4-BE49-F238E27FC236}">
                <a16:creationId xmlns:a16="http://schemas.microsoft.com/office/drawing/2014/main" id="{20066AB4-2698-4DB9-AD2F-83FF16715B4D}"/>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8369280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CDED1D-962C-4CAB-9B50-D0670D685FC3}"/>
              </a:ext>
            </a:extLst>
          </p:cNvPr>
          <p:cNvPicPr>
            <a:picLocks noChangeAspect="1"/>
          </p:cNvPicPr>
          <p:nvPr/>
        </p:nvPicPr>
        <p:blipFill>
          <a:blip r:embed="rId3"/>
          <a:stretch>
            <a:fillRect/>
          </a:stretch>
        </p:blipFill>
        <p:spPr>
          <a:xfrm>
            <a:off x="1284270" y="988869"/>
            <a:ext cx="10129028" cy="5650931"/>
          </a:xfrm>
          <a:prstGeom prst="rect">
            <a:avLst/>
          </a:prstGeom>
        </p:spPr>
      </p:pic>
    </p:spTree>
    <p:extLst>
      <p:ext uri="{BB962C8B-B14F-4D97-AF65-F5344CB8AC3E}">
        <p14:creationId xmlns:p14="http://schemas.microsoft.com/office/powerpoint/2010/main" val="1517181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03DCF9-DABC-49AC-BA46-6CEC466AE159}"/>
              </a:ext>
            </a:extLst>
          </p:cNvPr>
          <p:cNvPicPr>
            <a:picLocks noChangeAspect="1"/>
          </p:cNvPicPr>
          <p:nvPr/>
        </p:nvPicPr>
        <p:blipFill>
          <a:blip r:embed="rId3"/>
          <a:stretch>
            <a:fillRect/>
          </a:stretch>
        </p:blipFill>
        <p:spPr>
          <a:xfrm>
            <a:off x="-42972" y="648324"/>
            <a:ext cx="12234972" cy="5561351"/>
          </a:xfrm>
          <a:prstGeom prst="rect">
            <a:avLst/>
          </a:prstGeom>
        </p:spPr>
      </p:pic>
      <p:sp>
        <p:nvSpPr>
          <p:cNvPr id="3" name="TextBox 2">
            <a:extLst>
              <a:ext uri="{FF2B5EF4-FFF2-40B4-BE49-F238E27FC236}">
                <a16:creationId xmlns:a16="http://schemas.microsoft.com/office/drawing/2014/main" id="{7261C551-264B-4B9B-9FF3-B23C65CD5B00}"/>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0259571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E34D4-AB7E-4E9E-971B-BDF887CBB76F}"/>
              </a:ext>
            </a:extLst>
          </p:cNvPr>
          <p:cNvPicPr>
            <a:picLocks noChangeAspect="1"/>
          </p:cNvPicPr>
          <p:nvPr/>
        </p:nvPicPr>
        <p:blipFill>
          <a:blip r:embed="rId3"/>
          <a:stretch>
            <a:fillRect/>
          </a:stretch>
        </p:blipFill>
        <p:spPr>
          <a:xfrm>
            <a:off x="0" y="674558"/>
            <a:ext cx="12295327" cy="5276537"/>
          </a:xfrm>
          <a:prstGeom prst="rect">
            <a:avLst/>
          </a:prstGeom>
        </p:spPr>
      </p:pic>
      <p:sp>
        <p:nvSpPr>
          <p:cNvPr id="4" name="TextBox 3">
            <a:extLst>
              <a:ext uri="{FF2B5EF4-FFF2-40B4-BE49-F238E27FC236}">
                <a16:creationId xmlns:a16="http://schemas.microsoft.com/office/drawing/2014/main" id="{30F24FCD-CB00-4079-BA33-BD93B299CB36}"/>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21920577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01262-47D7-499B-857D-3DD6EEE199A3}"/>
              </a:ext>
            </a:extLst>
          </p:cNvPr>
          <p:cNvPicPr>
            <a:picLocks noChangeAspect="1"/>
          </p:cNvPicPr>
          <p:nvPr/>
        </p:nvPicPr>
        <p:blipFill>
          <a:blip r:embed="rId3"/>
          <a:stretch>
            <a:fillRect/>
          </a:stretch>
        </p:blipFill>
        <p:spPr>
          <a:xfrm>
            <a:off x="284934" y="509666"/>
            <a:ext cx="11579370" cy="5066675"/>
          </a:xfrm>
          <a:prstGeom prst="rect">
            <a:avLst/>
          </a:prstGeom>
        </p:spPr>
      </p:pic>
      <p:sp>
        <p:nvSpPr>
          <p:cNvPr id="3" name="TextBox 2">
            <a:extLst>
              <a:ext uri="{FF2B5EF4-FFF2-40B4-BE49-F238E27FC236}">
                <a16:creationId xmlns:a16="http://schemas.microsoft.com/office/drawing/2014/main" id="{860468DC-AAF6-4EC8-AF5D-B0253531A3AA}"/>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876965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A17AF-ED94-483C-9EAF-E9EE47C6A703}"/>
              </a:ext>
            </a:extLst>
          </p:cNvPr>
          <p:cNvPicPr>
            <a:picLocks noChangeAspect="1"/>
          </p:cNvPicPr>
          <p:nvPr/>
        </p:nvPicPr>
        <p:blipFill>
          <a:blip r:embed="rId3"/>
          <a:stretch>
            <a:fillRect/>
          </a:stretch>
        </p:blipFill>
        <p:spPr>
          <a:xfrm>
            <a:off x="134910" y="210244"/>
            <a:ext cx="11492581" cy="6205546"/>
          </a:xfrm>
          <a:prstGeom prst="rect">
            <a:avLst/>
          </a:prstGeom>
        </p:spPr>
      </p:pic>
      <p:sp>
        <p:nvSpPr>
          <p:cNvPr id="4" name="TextBox 3">
            <a:extLst>
              <a:ext uri="{FF2B5EF4-FFF2-40B4-BE49-F238E27FC236}">
                <a16:creationId xmlns:a16="http://schemas.microsoft.com/office/drawing/2014/main" id="{9F36D7B2-8397-4F66-ABBF-F06F4E8BE4EB}"/>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2094632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22D1CE08-FC3E-4D7B-9194-8CD146D112C0}"/>
              </a:ext>
            </a:extLst>
          </p:cNvPr>
          <p:cNvCxnSpPr>
            <a:cxnSpLocks/>
          </p:cNvCxnSpPr>
          <p:nvPr/>
        </p:nvCxnSpPr>
        <p:spPr>
          <a:xfrm>
            <a:off x="2923777" y="1397574"/>
            <a:ext cx="2452101" cy="4008"/>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5F457D-7CAA-48F5-A663-4FB539DE4604}"/>
              </a:ext>
            </a:extLst>
          </p:cNvPr>
          <p:cNvCxnSpPr>
            <a:cxnSpLocks/>
          </p:cNvCxnSpPr>
          <p:nvPr/>
        </p:nvCxnSpPr>
        <p:spPr>
          <a:xfrm>
            <a:off x="1423933" y="1397574"/>
            <a:ext cx="423917" cy="0"/>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chemeClr val="bg1"/>
                    </a:gs>
                    <a:gs pos="31000">
                      <a:schemeClr val="bg1"/>
                    </a:gs>
                  </a:gsLst>
                  <a:lin ang="5400000" scaled="0"/>
                </a:gradFill>
                <a:effectLst/>
                <a:uLnTx/>
                <a:uFillTx/>
                <a:latin typeface="Segoe UI" panose="020B0502040204020203" pitchFamily="34" charset="0"/>
                <a:ea typeface="+mn-ea"/>
                <a:cs typeface="Segoe UI" panose="020B0502040204020203" pitchFamily="34" charset="0"/>
              </a:rPr>
              <a:t>Highly-compatible, targeted improvements,  like last few releases</a:t>
            </a:r>
          </a:p>
        </p:txBody>
      </p:sp>
      <p:sp>
        <p:nvSpPr>
          <p:cNvPr id="7" name="TextBox 6">
            <a:extLst>
              <a:ext uri="{FF2B5EF4-FFF2-40B4-BE49-F238E27FC236}">
                <a16:creationId xmlns:a16="http://schemas.microsoft.com/office/drawing/2014/main" id="{097D88CD-55E5-447D-BC21-9231C29A8BDB}"/>
              </a:ext>
            </a:extLst>
          </p:cNvPr>
          <p:cNvSpPr txBox="1"/>
          <p:nvPr/>
        </p:nvSpPr>
        <p:spPr>
          <a:xfrm>
            <a:off x="1363012" y="5209712"/>
            <a:ext cx="2990749"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.NET Framework support </a:t>
            </a:r>
            <a:r>
              <a:rPr kumimoji="0" lang="en-US" sz="1200" b="1"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unchanged</a:t>
            </a: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73580" y="5233902"/>
            <a:ext cx="5676774" cy="46166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cs typeface="Segoe UI Light" panose="020B0502040204020203" pitchFamily="34" charset="0"/>
              </a:rPr>
              <a:t>Self-contained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87357"/>
            <a:ext cx="1380944" cy="378524"/>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Windows-only</a:t>
            </a:r>
            <a:endPar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B900"/>
          </a:solidFill>
          <a:ln/>
        </p:spPr>
        <p:style>
          <a:lnRef idx="1">
            <a:schemeClr val="accent6"/>
          </a:lnRef>
          <a:fillRef idx="2">
            <a:schemeClr val="accent6"/>
          </a:fillRef>
          <a:effectRef idx="1">
            <a:schemeClr val="accent6"/>
          </a:effectRef>
          <a:fontRef idx="minor">
            <a:schemeClr val="dk1"/>
          </a:fontRef>
        </p:style>
        <p:txBody>
          <a:bodyPr rtlCol="0" anchor="t"/>
          <a:lstStyle/>
          <a:p>
            <a:pPr algn="ctr">
              <a:lnSpc>
                <a:spcPct val="90000"/>
              </a:lnSpc>
              <a:spcAft>
                <a:spcPts val="600"/>
              </a:spcAft>
              <a:defRPr/>
            </a:pPr>
            <a:r>
              <a:rPr lang="en-US" sz="1300">
                <a:gradFill>
                  <a:gsLst>
                    <a:gs pos="2917">
                      <a:schemeClr val="tx1"/>
                    </a:gs>
                    <a:gs pos="30000">
                      <a:schemeClr val="tx1"/>
                    </a:gs>
                  </a:gsLst>
                  <a:lin ang="5400000" scaled="0"/>
                </a:gradFill>
                <a:latin typeface="Segoe UI Semibold" panose="020B0702040204020203" pitchFamily="34" charset="0"/>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70223" y="3598563"/>
            <a:ext cx="1118125" cy="731520"/>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9711" y="3596022"/>
            <a:ext cx="1124656" cy="731520"/>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E81123"/>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2" y="3598563"/>
            <a:ext cx="1136181" cy="731520"/>
          </a:xfrm>
          <a:prstGeom prst="roundRect">
            <a:avLst/>
          </a:prstGeom>
          <a:solidFill>
            <a:srgbClr val="C40E1F"/>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721777"/>
            <a:ext cx="1380944" cy="378523"/>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5C2D91"/>
          </a:solidFill>
          <a:ln w="12700">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chemeClr val="bg1"/>
                    </a:gs>
                    <a:gs pos="31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23467"/>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F8C0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tx1"/>
                    </a:gs>
                    <a:gs pos="33000">
                      <a:schemeClr val="tx1"/>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39791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tx1"/>
                      </a:gs>
                      <a:gs pos="31000">
                        <a:schemeClr val="tx1"/>
                      </a:gs>
                    </a:gsLst>
                    <a:lin ang="5400000" scaled="0"/>
                  </a:gradFill>
                  <a:effectLst/>
                  <a:uLnTx/>
                  <a:uFillTx/>
                  <a:latin typeface="Segoe UI"/>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8132"/>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solidFill>
              <a:schemeClr val="accent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5223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chemeClr val="accent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527722"/>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Modernize desktop </a:t>
            </a:r>
            <a:r>
              <a:rPr lang="en-US" sz="2000">
                <a:gradFill>
                  <a:gsLst>
                    <a:gs pos="2917">
                      <a:schemeClr val="tx1"/>
                    </a:gs>
                    <a:gs pos="31000">
                      <a:schemeClr val="tx1"/>
                    </a:gs>
                  </a:gsLst>
                  <a:lin ang="5400000" scaled="0"/>
                </a:gradFill>
                <a:latin typeface="Segoe UI Semibold" panose="020B0702040204020203" pitchFamily="34" charset="0"/>
                <a:cs typeface="Segoe UI Semibold" panose="020B0702040204020203" pitchFamily="34" charset="0"/>
              </a:rPr>
              <a:t>a</a:t>
            </a:r>
            <a:r>
              <a:rPr kumimoji="0" lang="en-US" sz="2000" b="0" i="0" u="none" strike="noStrike" kern="1200" cap="none" spc="0" normalizeH="0" baseline="0" noProof="0" err="1">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pps</a:t>
            </a: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Windows-only</a:t>
            </a:r>
            <a:endPar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527722"/>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63013" y="5891852"/>
            <a:ext cx="9597691" cy="584775"/>
          </a:xfrm>
          <a:prstGeom prst="rect">
            <a:avLst/>
          </a:prstGeom>
          <a:solidFill>
            <a:srgbClr val="5C2D91"/>
          </a:solidFill>
          <a:ln w="19050">
            <a:no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XAML Islands—WinForms </a:t>
            </a:r>
            <a:r>
              <a:rPr lang="en-US" sz="1600" dirty="0">
                <a:gradFill>
                  <a:gsLst>
                    <a:gs pos="2917">
                      <a:schemeClr val="bg1"/>
                    </a:gs>
                    <a:gs pos="31000">
                      <a:schemeClr val="bg1"/>
                    </a:gs>
                  </a:gsLst>
                  <a:lin ang="5400000" scaled="0"/>
                </a:gradFill>
                <a:latin typeface="Segoe UI" panose="020B0502040204020203" pitchFamily="34" charset="0"/>
                <a:cs typeface="Segoe UI" panose="020B0502040204020203" pitchFamily="34" charset="0"/>
              </a:rPr>
              <a:t>and</a:t>
            </a: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 WPF apps can host UWP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4" y="5891852"/>
            <a:ext cx="289855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chemeClr val="bg1"/>
                    </a:gs>
                    <a:gs pos="31000">
                      <a:schemeClr val="bg1"/>
                    </a:gs>
                  </a:gsLst>
                  <a:lin ang="5400000" scaled="0"/>
                </a:gradFill>
                <a:effectLst/>
                <a:uLnTx/>
                <a:uFillTx/>
                <a:latin typeface="+mj-lt"/>
                <a:cs typeface="Segoe UI Light" panose="020B0502040204020203" pitchFamily="34" charset="0"/>
              </a:rPr>
              <a:t>FEATURES IN BOTH FXs</a:t>
            </a:r>
            <a:endParaRPr kumimoji="0" lang="en-US" b="0" i="0" u="none" strike="noStrike" kern="1200" cap="none" spc="0" normalizeH="0" baseline="0" noProof="0">
              <a:ln>
                <a:noFill/>
              </a:ln>
              <a:gradFill>
                <a:gsLst>
                  <a:gs pos="2917">
                    <a:schemeClr val="bg1"/>
                  </a:gs>
                  <a:gs pos="31000">
                    <a:schemeClr val="bg1"/>
                  </a:gs>
                </a:gsLst>
                <a:lin ang="5400000" scaled="0"/>
              </a:gradFill>
              <a:effectLst/>
              <a:uLnTx/>
              <a:uFillTx/>
              <a:latin typeface="+mj-lt"/>
            </a:endParaRPr>
          </a:p>
        </p:txBody>
      </p:sp>
      <p:sp>
        <p:nvSpPr>
          <p:cNvPr id="44" name="TextBox 43">
            <a:extLst>
              <a:ext uri="{FF2B5EF4-FFF2-40B4-BE49-F238E27FC236}">
                <a16:creationId xmlns:a16="http://schemas.microsoft.com/office/drawing/2014/main" id="{066CBA26-9416-491C-9149-2CFC18D3F464}"/>
              </a:ext>
            </a:extLst>
          </p:cNvPr>
          <p:cNvSpPr txBox="1"/>
          <p:nvPr/>
        </p:nvSpPr>
        <p:spPr>
          <a:xfrm>
            <a:off x="10305702" y="6507911"/>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Migrating a </a:t>
            </a:r>
            <a:r>
              <a:rPr lang="en-US" err="1"/>
              <a:t>WinForm</a:t>
            </a:r>
            <a:r>
              <a:rPr lang="en-US"/>
              <a:t> or WPF app to Core</a:t>
            </a:r>
          </a:p>
        </p:txBody>
      </p:sp>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584200" y="1435497"/>
            <a:ext cx="11018520" cy="4616648"/>
          </a:xfrm>
        </p:spPr>
        <p:txBody>
          <a:bodyPr vert="horz" wrap="square" lIns="0" tIns="0" rIns="0" bIns="0" rtlCol="0">
            <a:spAutoFit/>
          </a:bodyPr>
          <a:lstStyle/>
          <a:p>
            <a:r>
              <a:rPr lang="en-US" dirty="0"/>
              <a:t>For designers, map existing application into a new Core application</a:t>
            </a:r>
          </a:p>
          <a:p>
            <a:pPr lvl="1"/>
            <a:r>
              <a:rPr lang="en-US" dirty="0"/>
              <a:t>dotnet new WinForms</a:t>
            </a:r>
          </a:p>
          <a:p>
            <a:pPr lvl="1"/>
            <a:r>
              <a:rPr lang="en-US" dirty="0"/>
              <a:t>Delete all files except the .</a:t>
            </a:r>
            <a:r>
              <a:rPr lang="en-US" dirty="0" err="1"/>
              <a:t>csproj</a:t>
            </a:r>
            <a:r>
              <a:rPr lang="en-US" dirty="0"/>
              <a:t> file</a:t>
            </a:r>
          </a:p>
          <a:p>
            <a:pPr lvl="1"/>
            <a:r>
              <a:rPr lang="en-US" dirty="0"/>
              <a:t>Open the .</a:t>
            </a:r>
            <a:r>
              <a:rPr lang="en-US" dirty="0" err="1"/>
              <a:t>csproj</a:t>
            </a:r>
            <a:r>
              <a:rPr lang="en-US" dirty="0"/>
              <a:t> file</a:t>
            </a:r>
          </a:p>
          <a:p>
            <a:pPr lvl="1"/>
            <a:r>
              <a:rPr lang="en-US" dirty="0"/>
              <a:t>Stop the generation of </a:t>
            </a:r>
            <a:r>
              <a:rPr lang="en-US" dirty="0" err="1"/>
              <a:t>AssemblyInfo</a:t>
            </a:r>
            <a:r>
              <a:rPr lang="en-US" dirty="0"/>
              <a:t> using:</a:t>
            </a:r>
          </a:p>
          <a:p>
            <a:pPr lvl="1"/>
            <a:r>
              <a:rPr lang="en-US" dirty="0"/>
              <a:t>&lt;</a:t>
            </a:r>
            <a:r>
              <a:rPr lang="en-US" dirty="0" err="1"/>
              <a:t>GenerateAssemblyInfo</a:t>
            </a:r>
            <a:r>
              <a:rPr lang="en-US" dirty="0"/>
              <a:t>&gt;false&lt;/</a:t>
            </a:r>
            <a:r>
              <a:rPr lang="en-US" dirty="0" err="1"/>
              <a:t>GenerateAssemblyInfo</a:t>
            </a:r>
            <a:r>
              <a:rPr lang="en-US" dirty="0"/>
              <a:t>&gt;</a:t>
            </a:r>
          </a:p>
          <a:p>
            <a:pPr lvl="1"/>
            <a:r>
              <a:rPr lang="en-US" dirty="0"/>
              <a:t>Maps files from existing application into the .NET Core application:</a:t>
            </a:r>
          </a:p>
          <a:p>
            <a:pPr lvl="1"/>
            <a:r>
              <a:rPr lang="en-US" dirty="0"/>
              <a:t>&lt;</a:t>
            </a:r>
            <a:r>
              <a:rPr lang="en-US" dirty="0" err="1"/>
              <a:t>ItemGroup</a:t>
            </a:r>
            <a:r>
              <a:rPr lang="en-US" dirty="0"/>
              <a:t>&gt;</a:t>
            </a:r>
          </a:p>
          <a:p>
            <a:pPr lvl="1"/>
            <a:r>
              <a:rPr lang="en-US" dirty="0"/>
              <a:t>&lt;Compile Include="..\[Your Existing App]\**\*.cs" /&gt;</a:t>
            </a:r>
          </a:p>
          <a:p>
            <a:pPr lvl="1"/>
            <a:r>
              <a:rPr lang="en-US" dirty="0"/>
              <a:t>&lt;/</a:t>
            </a:r>
            <a:r>
              <a:rPr lang="en-US" dirty="0" err="1"/>
              <a:t>ItemGroup</a:t>
            </a:r>
            <a:r>
              <a:rPr lang="en-US" dirty="0"/>
              <a:t>&gt;</a:t>
            </a:r>
          </a:p>
          <a:p>
            <a:pPr lvl="1"/>
            <a:r>
              <a:rPr lang="en-US" dirty="0"/>
              <a:t>Add any references to other projects or libraries</a:t>
            </a:r>
          </a:p>
          <a:p>
            <a:r>
              <a:rPr lang="en-US" dirty="0"/>
              <a:t>Now you can use the designers in the old project while running on Core in the new project</a:t>
            </a:r>
          </a:p>
        </p:txBody>
      </p:sp>
    </p:spTree>
    <p:extLst>
      <p:ext uri="{BB962C8B-B14F-4D97-AF65-F5344CB8AC3E}">
        <p14:creationId xmlns:p14="http://schemas.microsoft.com/office/powerpoint/2010/main" val="19773162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#3 .NET Portability Analyzer</a:t>
            </a:r>
          </a:p>
        </p:txBody>
      </p:sp>
    </p:spTree>
    <p:extLst>
      <p:ext uri="{BB962C8B-B14F-4D97-AF65-F5344CB8AC3E}">
        <p14:creationId xmlns:p14="http://schemas.microsoft.com/office/powerpoint/2010/main" val="20814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noFill/>
          </p:spPr>
        </p:pic>
        <p:sp>
          <p:nvSpPr>
            <p:cNvPr id="20" name="TextBox 19"/>
            <p:cNvSpPr txBox="1"/>
            <p:nvPr/>
          </p:nvSpPr>
          <p:spPr>
            <a:xfrm>
              <a:off x="5355169" y="3143061"/>
              <a:ext cx="1620528"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23" name="TextBox 22"/>
            <p:cNvSpPr txBox="1"/>
            <p:nvPr/>
          </p:nvSpPr>
          <p:spPr>
            <a:xfrm>
              <a:off x="10356525" y="3143061"/>
              <a:ext cx="158500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gradFill>
                  <a:gsLst>
                    <a:gs pos="0">
                      <a:schemeClr val="bg1"/>
                    </a:gs>
                    <a:gs pos="100000">
                      <a:schemeClr val="bg1"/>
                    </a:gs>
                  </a:gsLst>
                  <a:lin ang="5400000" scaled="0"/>
                </a:gradFill>
                <a:effectLst/>
                <a:uLnTx/>
                <a:uFillTx/>
                <a:latin typeface="Segoe UI Light"/>
                <a:ea typeface="+mn-ea"/>
                <a:cs typeface="+mn-cs"/>
              </a:rPr>
              <a:t>.NET</a:t>
            </a:r>
          </a:p>
        </p:txBody>
      </p:sp>
      <p:sp>
        <p:nvSpPr>
          <p:cNvPr id="3" name="Title 2">
            <a:extLst>
              <a:ext uri="{FF2B5EF4-FFF2-40B4-BE49-F238E27FC236}">
                <a16:creationId xmlns:a16="http://schemas.microsoft.com/office/drawing/2014/main" id="{B7BF50AC-9F08-4839-AED6-20793E32D2E3}"/>
              </a:ext>
            </a:extLst>
          </p:cNvPr>
          <p:cNvSpPr>
            <a:spLocks noGrp="1"/>
          </p:cNvSpPr>
          <p:nvPr>
            <p:ph type="title"/>
          </p:nvPr>
        </p:nvSpPr>
        <p:spPr/>
        <p:txBody>
          <a:bodyPr/>
          <a:lstStyle/>
          <a:p>
            <a:pPr algn="ctr"/>
            <a:r>
              <a:rPr lang="en-US" dirty="0">
                <a:latin typeface="+mn-lt"/>
              </a:rPr>
              <a:t>Your platform for building </a:t>
            </a:r>
            <a:r>
              <a:rPr lang="en-US" u="sng" dirty="0"/>
              <a:t>anything</a:t>
            </a:r>
          </a:p>
        </p:txBody>
      </p:sp>
    </p:spTree>
    <p:extLst>
      <p:ext uri="{BB962C8B-B14F-4D97-AF65-F5344CB8AC3E}">
        <p14:creationId xmlns:p14="http://schemas.microsoft.com/office/powerpoint/2010/main" val="678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E818A-F40A-4480-99C3-D8FC650D844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AD52619-B304-49F4-B044-2C314DD67F3B}"/>
              </a:ext>
            </a:extLst>
          </p:cNvPr>
          <p:cNvPicPr>
            <a:picLocks noChangeAspect="1"/>
          </p:cNvPicPr>
          <p:nvPr/>
        </p:nvPicPr>
        <p:blipFill>
          <a:blip r:embed="rId2"/>
          <a:stretch>
            <a:fillRect/>
          </a:stretch>
        </p:blipFill>
        <p:spPr>
          <a:xfrm>
            <a:off x="266801" y="330506"/>
            <a:ext cx="11339411" cy="6027431"/>
          </a:xfrm>
          <a:prstGeom prst="rect">
            <a:avLst/>
          </a:prstGeom>
        </p:spPr>
      </p:pic>
    </p:spTree>
    <p:extLst>
      <p:ext uri="{BB962C8B-B14F-4D97-AF65-F5344CB8AC3E}">
        <p14:creationId xmlns:p14="http://schemas.microsoft.com/office/powerpoint/2010/main" val="40077032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5ADFAC-B87F-422E-BB56-35D0D4CD3537}"/>
              </a:ext>
            </a:extLst>
          </p:cNvPr>
          <p:cNvPicPr>
            <a:picLocks noChangeAspect="1"/>
          </p:cNvPicPr>
          <p:nvPr/>
        </p:nvPicPr>
        <p:blipFill>
          <a:blip r:embed="rId3"/>
          <a:stretch>
            <a:fillRect/>
          </a:stretch>
        </p:blipFill>
        <p:spPr>
          <a:xfrm>
            <a:off x="82061" y="144326"/>
            <a:ext cx="12027877" cy="6569347"/>
          </a:xfrm>
          <a:prstGeom prst="rect">
            <a:avLst/>
          </a:prstGeom>
        </p:spPr>
      </p:pic>
    </p:spTree>
    <p:extLst>
      <p:ext uri="{BB962C8B-B14F-4D97-AF65-F5344CB8AC3E}">
        <p14:creationId xmlns:p14="http://schemas.microsoft.com/office/powerpoint/2010/main" val="696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7035-34A1-4869-BB3A-C423EEF58049}"/>
              </a:ext>
            </a:extLst>
          </p:cNvPr>
          <p:cNvPicPr>
            <a:picLocks noChangeAspect="1"/>
          </p:cNvPicPr>
          <p:nvPr/>
        </p:nvPicPr>
        <p:blipFill>
          <a:blip r:embed="rId3"/>
          <a:stretch>
            <a:fillRect/>
          </a:stretch>
        </p:blipFill>
        <p:spPr>
          <a:xfrm>
            <a:off x="81147" y="293914"/>
            <a:ext cx="12029705" cy="6270172"/>
          </a:xfrm>
          <a:prstGeom prst="rect">
            <a:avLst/>
          </a:prstGeom>
        </p:spPr>
      </p:pic>
      <p:sp>
        <p:nvSpPr>
          <p:cNvPr id="3" name="TextBox 2">
            <a:extLst>
              <a:ext uri="{FF2B5EF4-FFF2-40B4-BE49-F238E27FC236}">
                <a16:creationId xmlns:a16="http://schemas.microsoft.com/office/drawing/2014/main" id="{52B0F6E2-C8B9-498E-ABAC-6EA418CFF59D}"/>
              </a:ext>
            </a:extLst>
          </p:cNvPr>
          <p:cNvSpPr txBox="1"/>
          <p:nvPr/>
        </p:nvSpPr>
        <p:spPr>
          <a:xfrm>
            <a:off x="2617693" y="5984431"/>
            <a:ext cx="10143577" cy="664797"/>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And more! Samples @ </a:t>
            </a:r>
            <a:r>
              <a:rPr kumimoji="0" lang="en-US" sz="20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https://github.com/dotnet/machinelearning-samples</a:t>
            </a:r>
            <a:r>
              <a:rPr kumimoji="0" lang="en-US" sz="20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rPr>
              <a:t> </a:t>
            </a:r>
            <a:endParaRPr kumimoji="0" lang="en-US" sz="24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79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C821ED-24F4-4148-8CBF-2DC21DD91495}"/>
              </a:ext>
            </a:extLst>
          </p:cNvPr>
          <p:cNvPicPr>
            <a:picLocks noChangeAspect="1"/>
          </p:cNvPicPr>
          <p:nvPr/>
        </p:nvPicPr>
        <p:blipFill>
          <a:blip r:embed="rId3"/>
          <a:stretch>
            <a:fillRect/>
          </a:stretch>
        </p:blipFill>
        <p:spPr>
          <a:xfrm>
            <a:off x="476250" y="131358"/>
            <a:ext cx="10141824" cy="6126567"/>
          </a:xfrm>
          <a:prstGeom prst="rect">
            <a:avLst/>
          </a:prstGeom>
        </p:spPr>
      </p:pic>
      <p:sp>
        <p:nvSpPr>
          <p:cNvPr id="9" name="Rectangle 8">
            <a:extLst>
              <a:ext uri="{FF2B5EF4-FFF2-40B4-BE49-F238E27FC236}">
                <a16:creationId xmlns:a16="http://schemas.microsoft.com/office/drawing/2014/main" id="{DF217291-AFBB-4F5D-939A-46AAC980F40D}"/>
              </a:ext>
            </a:extLst>
          </p:cNvPr>
          <p:cNvSpPr/>
          <p:nvPr/>
        </p:nvSpPr>
        <p:spPr>
          <a:xfrm>
            <a:off x="765612" y="781735"/>
            <a:ext cx="9563100" cy="369332"/>
          </a:xfrm>
          <a:prstGeom prst="rect">
            <a:avLst/>
          </a:prstGeom>
        </p:spPr>
        <p:txBody>
          <a:bodyPr wrap="square">
            <a:spAutoFit/>
          </a:bodyPr>
          <a:lstStyle/>
          <a:p>
            <a:r>
              <a:rPr lang="en-US" dirty="0">
                <a:highlight>
                  <a:srgbClr val="FFFF00"/>
                </a:highlight>
                <a:hlinkClick r:id="rId4"/>
              </a:rPr>
              <a:t>https://devblogs.microsoft.com/dotnet</a:t>
            </a:r>
            <a:r>
              <a:rPr lang="en-US" dirty="0">
                <a:hlinkClick r:id="rId4"/>
              </a:rPr>
              <a:t>/announcing-ml-net-0-11-machine-learning-for-net/</a:t>
            </a:r>
            <a:endParaRPr lang="en-US" dirty="0"/>
          </a:p>
        </p:txBody>
      </p:sp>
    </p:spTree>
    <p:extLst>
      <p:ext uri="{BB962C8B-B14F-4D97-AF65-F5344CB8AC3E}">
        <p14:creationId xmlns:p14="http://schemas.microsoft.com/office/powerpoint/2010/main" val="26390586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noFill/>
          </p:spPr>
        </p:pic>
        <p:sp>
          <p:nvSpPr>
            <p:cNvPr id="20" name="TextBox 19"/>
            <p:cNvSpPr txBox="1"/>
            <p:nvPr/>
          </p:nvSpPr>
          <p:spPr>
            <a:xfrm>
              <a:off x="5355169" y="3143061"/>
              <a:ext cx="1620528"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23" name="TextBox 22"/>
            <p:cNvSpPr txBox="1"/>
            <p:nvPr/>
          </p:nvSpPr>
          <p:spPr>
            <a:xfrm>
              <a:off x="10356525" y="3143061"/>
              <a:ext cx="158500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gradFill>
                  <a:gsLst>
                    <a:gs pos="0">
                      <a:schemeClr val="bg1"/>
                    </a:gs>
                    <a:gs pos="100000">
                      <a:schemeClr val="bg1"/>
                    </a:gs>
                  </a:gsLst>
                  <a:lin ang="5400000" scaled="0"/>
                </a:gradFill>
                <a:effectLst/>
                <a:uLnTx/>
                <a:uFillTx/>
                <a:latin typeface="Segoe UI Light"/>
                <a:ea typeface="+mn-ea"/>
                <a:cs typeface="+mn-cs"/>
              </a:rPr>
              <a:t>.NET</a:t>
            </a:r>
          </a:p>
        </p:txBody>
      </p:sp>
      <p:sp>
        <p:nvSpPr>
          <p:cNvPr id="3" name="Title 2">
            <a:extLst>
              <a:ext uri="{FF2B5EF4-FFF2-40B4-BE49-F238E27FC236}">
                <a16:creationId xmlns:a16="http://schemas.microsoft.com/office/drawing/2014/main" id="{B7BF50AC-9F08-4839-AED6-20793E32D2E3}"/>
              </a:ext>
            </a:extLst>
          </p:cNvPr>
          <p:cNvSpPr>
            <a:spLocks noGrp="1"/>
          </p:cNvSpPr>
          <p:nvPr>
            <p:ph type="title"/>
          </p:nvPr>
        </p:nvSpPr>
        <p:spPr/>
        <p:txBody>
          <a:bodyPr/>
          <a:lstStyle/>
          <a:p>
            <a:pPr algn="ctr"/>
            <a:r>
              <a:rPr lang="en-US" dirty="0">
                <a:latin typeface="+mn-lt"/>
              </a:rPr>
              <a:t>Your platform for building </a:t>
            </a:r>
            <a:r>
              <a:rPr lang="en-US" dirty="0">
                <a:highlight>
                  <a:srgbClr val="FFFF00"/>
                </a:highlight>
              </a:rPr>
              <a:t>anything</a:t>
            </a:r>
          </a:p>
        </p:txBody>
      </p:sp>
      <p:sp>
        <p:nvSpPr>
          <p:cNvPr id="39" name="Rectangle 38">
            <a:extLst>
              <a:ext uri="{FF2B5EF4-FFF2-40B4-BE49-F238E27FC236}">
                <a16:creationId xmlns:a16="http://schemas.microsoft.com/office/drawing/2014/main" id="{86F15B3D-BFDC-4EB3-9761-E5C4F5735F3B}"/>
              </a:ext>
            </a:extLst>
          </p:cNvPr>
          <p:cNvSpPr/>
          <p:nvPr/>
        </p:nvSpPr>
        <p:spPr>
          <a:xfrm>
            <a:off x="4456385" y="5925962"/>
            <a:ext cx="3279231" cy="535531"/>
          </a:xfrm>
          <a:prstGeom prst="rect">
            <a:avLst/>
          </a:prstGeom>
        </p:spPr>
        <p:txBody>
          <a:bodyPr wrap="square">
            <a:spAutoFit/>
          </a:bodyPr>
          <a:lstStyle/>
          <a:p>
            <a:pPr marL="228600" lvl="1" algn="ctr" defTabSz="932742">
              <a:lnSpc>
                <a:spcPct val="90000"/>
              </a:lnSpc>
              <a:spcBef>
                <a:spcPts val="600"/>
              </a:spcBef>
              <a:buSzPct val="90000"/>
              <a:defRPr/>
            </a:pPr>
            <a:r>
              <a:rPr lang="en-US" sz="3200">
                <a:gradFill>
                  <a:gsLst>
                    <a:gs pos="1250">
                      <a:schemeClr val="tx1"/>
                    </a:gs>
                    <a:gs pos="100000">
                      <a:schemeClr val="tx1"/>
                    </a:gs>
                  </a:gsLst>
                  <a:lin ang="5400000" scaled="0"/>
                </a:gradFill>
                <a:hlinkClick r:id="rId17">
                  <a:extLst>
                    <a:ext uri="{A12FA001-AC4F-418D-AE19-62706E023703}">
                      <ahyp:hlinkClr xmlns:ahyp="http://schemas.microsoft.com/office/drawing/2018/hyperlinkcolor" val="tx"/>
                    </a:ext>
                  </a:extLst>
                </a:hlinkClick>
              </a:rPr>
              <a:t>www.dot.net</a:t>
            </a:r>
            <a:endParaRPr lang="en-US" sz="32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706752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F4150-0B75-431D-A219-767F76C5425B}"/>
              </a:ext>
            </a:extLst>
          </p:cNvPr>
          <p:cNvSpPr txBox="1"/>
          <p:nvPr/>
        </p:nvSpPr>
        <p:spPr>
          <a:xfrm>
            <a:off x="2612582" y="6108703"/>
            <a:ext cx="10268263" cy="492443"/>
          </a:xfrm>
          <a:prstGeom prst="rect">
            <a:avLst/>
          </a:prstGeom>
          <a:noFill/>
        </p:spPr>
        <p:txBody>
          <a:bodyPr wrap="square" lIns="0" tIns="0" rIns="0" bIns="0" rtlCol="0">
            <a:spAutoFit/>
          </a:bodyPr>
          <a:lstStyle/>
          <a:p>
            <a:r>
              <a:rPr lang="en-US" sz="3200" b="1" dirty="0"/>
              <a:t>.NET Core (.NET 5</a:t>
            </a:r>
            <a:r>
              <a:rPr lang="en-US" sz="3200" b="1" dirty="0">
                <a:sym typeface="Wingdings" panose="05000000000000000000" pitchFamily="2" charset="2"/>
              </a:rPr>
              <a:t>) </a:t>
            </a:r>
            <a:r>
              <a:rPr lang="en-US" sz="3200" b="1" dirty="0"/>
              <a:t>is the future of .NET </a:t>
            </a:r>
            <a:r>
              <a:rPr lang="en-US" sz="3200" b="1" dirty="0">
                <a:sym typeface="Wingdings" panose="05000000000000000000" pitchFamily="2" charset="2"/>
              </a:rPr>
              <a:t></a:t>
            </a:r>
            <a:endParaRPr lang="en-US" sz="3600" b="1"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8D8CC8EE-3F96-47CC-98C7-59772AAC40B0}"/>
              </a:ext>
            </a:extLst>
          </p:cNvPr>
          <p:cNvSpPr/>
          <p:nvPr/>
        </p:nvSpPr>
        <p:spPr>
          <a:xfrm>
            <a:off x="297252" y="256854"/>
            <a:ext cx="5969984" cy="5324535"/>
          </a:xfrm>
          <a:prstGeom prst="rect">
            <a:avLst/>
          </a:prstGeom>
        </p:spPr>
        <p:txBody>
          <a:bodyPr wrap="square">
            <a:spAutoFit/>
          </a:bodyPr>
          <a:lstStyle/>
          <a:p>
            <a:r>
              <a:rPr lang="en-US" sz="2000" b="1" dirty="0"/>
              <a:t>Summary</a:t>
            </a:r>
          </a:p>
          <a:p>
            <a:pPr marL="285750" indent="-285750">
              <a:buFont typeface="Arial" panose="020B0604020202020204" pitchFamily="34" charset="0"/>
              <a:buChar char="•"/>
            </a:pPr>
            <a:r>
              <a:rPr lang="en-US" sz="2000" dirty="0"/>
              <a:t>.NET Growth, .NET Open Source (.NET Foundation)</a:t>
            </a:r>
          </a:p>
          <a:p>
            <a:pPr marL="285750" indent="-285750">
              <a:buFont typeface="Arial" panose="020B0604020202020204" pitchFamily="34" charset="0"/>
              <a:buChar char="•"/>
            </a:pPr>
            <a:r>
              <a:rPr lang="en-US" sz="2000" dirty="0"/>
              <a:t>.NET Core 2.2 (GA)</a:t>
            </a:r>
          </a:p>
          <a:p>
            <a:pPr marL="285750" indent="-285750">
              <a:buFont typeface="Arial" panose="020B0604020202020204" pitchFamily="34" charset="0"/>
              <a:buChar char="•"/>
            </a:pPr>
            <a:r>
              <a:rPr lang="en-US" sz="2000" dirty="0"/>
              <a:t>Why .NET Core &amp; ASP.NET Core (features)? </a:t>
            </a:r>
          </a:p>
          <a:p>
            <a:pPr marL="285750" indent="-285750">
              <a:buFont typeface="Arial" panose="020B0604020202020204" pitchFamily="34" charset="0"/>
              <a:buChar char="•"/>
            </a:pPr>
            <a:r>
              <a:rPr lang="en-US" sz="2000" dirty="0"/>
              <a:t>.NET Open Source (Winforms, WPF)</a:t>
            </a:r>
          </a:p>
          <a:p>
            <a:pPr marL="285750" indent="-285750">
              <a:buFont typeface="Arial" panose="020B0604020202020204" pitchFamily="34" charset="0"/>
              <a:buChar char="•"/>
            </a:pPr>
            <a:r>
              <a:rPr lang="en-US" sz="2000" dirty="0"/>
              <a:t>.NET Core 3 Preview, themes (desktop support)</a:t>
            </a:r>
          </a:p>
          <a:p>
            <a:pPr marL="285750" indent="-285750">
              <a:buFont typeface="Arial" panose="020B0604020202020204" pitchFamily="34" charset="0"/>
              <a:buChar char="•"/>
            </a:pPr>
            <a:r>
              <a:rPr lang="en-US" sz="2000" dirty="0"/>
              <a:t>Why Windows desktop on .NET Core?</a:t>
            </a:r>
          </a:p>
          <a:p>
            <a:pPr marL="285750" indent="-285750">
              <a:buFont typeface="Arial" panose="020B0604020202020204" pitchFamily="34" charset="0"/>
              <a:buChar char="•"/>
            </a:pPr>
            <a:r>
              <a:rPr lang="en-US" sz="2000" dirty="0"/>
              <a:t>ASP.NET Core 3.0?</a:t>
            </a:r>
          </a:p>
          <a:p>
            <a:pPr marL="285750" indent="-285750">
              <a:buFont typeface="Arial" panose="020B0604020202020204" pitchFamily="34" charset="0"/>
              <a:buChar char="•"/>
            </a:pPr>
            <a:r>
              <a:rPr lang="en-US" sz="2000" dirty="0"/>
              <a:t>What comes next for .NET?</a:t>
            </a:r>
          </a:p>
          <a:p>
            <a:pPr marL="285750" indent="-285750">
              <a:buFont typeface="Arial" panose="020B0604020202020204" pitchFamily="34" charset="0"/>
              <a:buChar char="•"/>
            </a:pPr>
            <a:r>
              <a:rPr lang="en-US" sz="2000" dirty="0"/>
              <a:t>.NET Roadmap</a:t>
            </a:r>
          </a:p>
          <a:p>
            <a:pPr marL="285750" indent="-285750">
              <a:buFont typeface="Arial" panose="020B0604020202020204" pitchFamily="34" charset="0"/>
              <a:buChar char="•"/>
            </a:pPr>
            <a:r>
              <a:rPr lang="en-US" sz="2000" dirty="0"/>
              <a:t>Introducing .NET 5 and schedule </a:t>
            </a:r>
          </a:p>
          <a:p>
            <a:pPr marL="285750" indent="-285750">
              <a:buFont typeface="Arial" panose="020B0604020202020204" pitchFamily="34" charset="0"/>
              <a:buChar char="•"/>
            </a:pPr>
            <a:r>
              <a:rPr lang="en-US" sz="2000" dirty="0"/>
              <a:t>Migrating Winforms or legacy applications to .NET Core</a:t>
            </a:r>
          </a:p>
          <a:p>
            <a:pPr marL="285750" indent="-285750">
              <a:buFont typeface="Arial" panose="020B0604020202020204" pitchFamily="34" charset="0"/>
              <a:buChar char="•"/>
            </a:pPr>
            <a:r>
              <a:rPr lang="en-US" sz="2000" dirty="0"/>
              <a:t>future of .NET Framework?</a:t>
            </a:r>
          </a:p>
          <a:p>
            <a:endParaRPr lang="en-US" sz="2000" dirty="0"/>
          </a:p>
          <a:p>
            <a:endParaRPr lang="en-US" sz="2000" dirty="0"/>
          </a:p>
        </p:txBody>
      </p:sp>
    </p:spTree>
    <p:extLst>
      <p:ext uri="{BB962C8B-B14F-4D97-AF65-F5344CB8AC3E}">
        <p14:creationId xmlns:p14="http://schemas.microsoft.com/office/powerpoint/2010/main" val="21263773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E535-EDD8-44E3-98DC-07DF9ECB62E5}"/>
              </a:ext>
            </a:extLst>
          </p:cNvPr>
          <p:cNvSpPr txBox="1">
            <a:spLocks/>
          </p:cNvSpPr>
          <p:nvPr/>
        </p:nvSpPr>
        <p:spPr>
          <a:xfrm>
            <a:off x="585216" y="3033223"/>
            <a:ext cx="612648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Q&amp;A</a:t>
            </a:r>
          </a:p>
        </p:txBody>
      </p:sp>
      <p:sp>
        <p:nvSpPr>
          <p:cNvPr id="3" name="Rectangle 2">
            <a:extLst>
              <a:ext uri="{FF2B5EF4-FFF2-40B4-BE49-F238E27FC236}">
                <a16:creationId xmlns:a16="http://schemas.microsoft.com/office/drawing/2014/main" id="{F2E81770-9F3A-468C-968C-30D9F8CF5537}"/>
              </a:ext>
            </a:extLst>
          </p:cNvPr>
          <p:cNvSpPr/>
          <p:nvPr/>
        </p:nvSpPr>
        <p:spPr>
          <a:xfrm>
            <a:off x="5650350" y="4840633"/>
            <a:ext cx="2206053" cy="584775"/>
          </a:xfrm>
          <a:prstGeom prst="rect">
            <a:avLst/>
          </a:prstGeom>
          <a:noFill/>
          <a:effectLst>
            <a:reflection blurRad="6350" stA="50000" endA="300" endPos="55500" dist="101600" dir="5400000" sy="-100000" algn="bl" rotWithShape="0"/>
          </a:effectLst>
        </p:spPr>
        <p:txBody>
          <a:bodyPr wrap="none">
            <a:spAutoFit/>
          </a:bodyPr>
          <a:lstStyle/>
          <a:p>
            <a:r>
              <a:rPr lang="en-US" sz="3200" dirty="0">
                <a:solidFill>
                  <a:srgbClr val="FFFF00"/>
                </a:solidFill>
                <a:latin typeface="Bahnschrift" panose="020B0502040204020203" pitchFamily="34" charset="0"/>
              </a:rPr>
              <a:t>MahesKBlr</a:t>
            </a:r>
            <a:endParaRPr lang="en-US" sz="1200" dirty="0">
              <a:solidFill>
                <a:srgbClr val="FFFF00"/>
              </a:solidFill>
            </a:endParaRPr>
          </a:p>
        </p:txBody>
      </p:sp>
      <p:pic>
        <p:nvPicPr>
          <p:cNvPr id="4" name="Picture 6" descr="Image result for twitter images ">
            <a:extLst>
              <a:ext uri="{FF2B5EF4-FFF2-40B4-BE49-F238E27FC236}">
                <a16:creationId xmlns:a16="http://schemas.microsoft.com/office/drawing/2014/main" id="{52484901-3E9A-4F69-B09F-EA9ED17F4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414" y="4964053"/>
            <a:ext cx="337936" cy="33793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490417-2542-4994-9128-C823ACCD4A5A}"/>
              </a:ext>
            </a:extLst>
          </p:cNvPr>
          <p:cNvPicPr>
            <a:picLocks noChangeAspect="1"/>
          </p:cNvPicPr>
          <p:nvPr/>
        </p:nvPicPr>
        <p:blipFill>
          <a:blip r:embed="rId3"/>
          <a:stretch>
            <a:fillRect/>
          </a:stretch>
        </p:blipFill>
        <p:spPr>
          <a:xfrm>
            <a:off x="449881" y="472273"/>
            <a:ext cx="11246399" cy="5889449"/>
          </a:xfrm>
          <a:prstGeom prst="rect">
            <a:avLst/>
          </a:prstGeom>
        </p:spPr>
      </p:pic>
    </p:spTree>
    <p:extLst>
      <p:ext uri="{BB962C8B-B14F-4D97-AF65-F5344CB8AC3E}">
        <p14:creationId xmlns:p14="http://schemas.microsoft.com/office/powerpoint/2010/main" val="12388619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C24BB-ACEE-4AB0-B73A-892CAA6D4BFB}"/>
              </a:ext>
            </a:extLst>
          </p:cNvPr>
          <p:cNvPicPr>
            <a:picLocks noChangeAspect="1"/>
          </p:cNvPicPr>
          <p:nvPr/>
        </p:nvPicPr>
        <p:blipFill>
          <a:blip r:embed="rId3"/>
          <a:stretch>
            <a:fillRect/>
          </a:stretch>
        </p:blipFill>
        <p:spPr>
          <a:xfrm>
            <a:off x="380945" y="935798"/>
            <a:ext cx="11661636" cy="4986404"/>
          </a:xfrm>
          <a:prstGeom prst="rect">
            <a:avLst/>
          </a:prstGeom>
        </p:spPr>
      </p:pic>
      <p:sp>
        <p:nvSpPr>
          <p:cNvPr id="3" name="TextBox 2">
            <a:extLst>
              <a:ext uri="{FF2B5EF4-FFF2-40B4-BE49-F238E27FC236}">
                <a16:creationId xmlns:a16="http://schemas.microsoft.com/office/drawing/2014/main" id="{B4918EE8-BD66-4052-B823-17ED0517C634}"/>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094340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a:off x="489098" y="2177560"/>
            <a:ext cx="11079125"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0216"/>
            <a:ext cx="832395" cy="794689"/>
          </a:xfrm>
          <a:prstGeom prst="rect">
            <a:avLst/>
          </a:prstGeom>
        </p:spPr>
      </p:pic>
      <p:grpSp>
        <p:nvGrpSpPr>
          <p:cNvPr id="4" name="Group 3">
            <a:extLst>
              <a:ext uri="{FF2B5EF4-FFF2-40B4-BE49-F238E27FC236}">
                <a16:creationId xmlns:a16="http://schemas.microsoft.com/office/drawing/2014/main" id="{B4FBE9EE-B643-4E63-AEA7-53851E6E6B26}"/>
              </a:ext>
            </a:extLst>
          </p:cNvPr>
          <p:cNvGrpSpPr/>
          <p:nvPr/>
        </p:nvGrpSpPr>
        <p:grpSpPr>
          <a:xfrm>
            <a:off x="9577458" y="1780216"/>
            <a:ext cx="779869" cy="794690"/>
            <a:chOff x="8615365" y="4107252"/>
            <a:chExt cx="779869" cy="794690"/>
          </a:xfrm>
        </p:grpSpPr>
        <p:sp>
          <p:nvSpPr>
            <p:cNvPr id="12" name="Rectangle 11">
              <a:extLst>
                <a:ext uri="{FF2B5EF4-FFF2-40B4-BE49-F238E27FC236}">
                  <a16:creationId xmlns:a16="http://schemas.microsoft.com/office/drawing/2014/main" id="{3D12C5B5-825E-4D77-B35A-76E9A4C8C08E}"/>
                </a:ext>
              </a:extLst>
            </p:cNvPr>
            <p:cNvSpPr/>
            <p:nvPr/>
          </p:nvSpPr>
          <p:spPr>
            <a:xfrm>
              <a:off x="8615365" y="4107252"/>
              <a:ext cx="779869" cy="794689"/>
            </a:xfrm>
            <a:prstGeom prst="rect">
              <a:avLst/>
            </a:prstGeom>
            <a:solidFill>
              <a:srgbClr val="7030A0"/>
            </a:solidFill>
            <a:ln>
              <a:noFill/>
            </a:ln>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625171" y="4107252"/>
              <a:ext cx="756514" cy="794690"/>
            </a:xfrm>
            <a:prstGeom prst="rect">
              <a:avLst/>
            </a:prstGeom>
            <a:noFill/>
          </p:spPr>
          <p:txBody>
            <a:bodyPr wrap="square" lIns="0" tIns="0" rIns="0" bIns="0" rtlCol="0" anchor="ctr" anchorCtr="0">
              <a:noAutofit/>
            </a:bodyPr>
            <a:lstStyle/>
            <a:p>
              <a:pPr algn="ctr">
                <a:lnSpc>
                  <a:spcPct val="90000"/>
                </a:lnSpc>
                <a:spcAft>
                  <a:spcPts val="600"/>
                </a:spcAft>
              </a:pPr>
              <a:r>
                <a:rPr lang="en-US">
                  <a:gradFill>
                    <a:gsLst>
                      <a:gs pos="0">
                        <a:schemeClr val="bg1"/>
                      </a:gs>
                      <a:gs pos="100000">
                        <a:schemeClr val="bg1"/>
                      </a:gs>
                    </a:gsLst>
                    <a:lin ang="5400000" scaled="0"/>
                  </a:gra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96614"/>
            <a:ext cx="1" cy="731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96614"/>
            <a:ext cx="1" cy="1920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0215"/>
            <a:ext cx="779869" cy="794690"/>
            <a:chOff x="6269195" y="1881751"/>
            <a:chExt cx="670912" cy="670912"/>
          </a:xfrm>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34638" y="2014325"/>
              <a:ext cx="340025" cy="405764"/>
            </a:xfrm>
            <a:prstGeom prst="rect">
              <a:avLst/>
            </a:prstGeom>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6614"/>
            <a:ext cx="1698" cy="731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t>
            </a:r>
            <a:r>
              <a:rPr lang="en-US" sz="1600" dirty="0">
                <a:gradFill>
                  <a:gsLst>
                    <a:gs pos="0">
                      <a:schemeClr val="tx1"/>
                    </a:gs>
                    <a:gs pos="100000">
                      <a:schemeClr val="tx1"/>
                    </a:gs>
                  </a:gsLst>
                  <a:lin ang="5400000" scaled="0"/>
                </a:gradFill>
                <a:highlight>
                  <a:srgbClr val="FFFF00"/>
                </a:highlight>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74905"/>
            <a:ext cx="5139"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dirty="0">
                <a:gradFill>
                  <a:gsLst>
                    <a:gs pos="0">
                      <a:schemeClr val="tx1"/>
                    </a:gs>
                    <a:gs pos="100000">
                      <a:schemeClr val="tx1"/>
                    </a:gs>
                  </a:gsLst>
                  <a:lin ang="5400000" scaled="0"/>
                </a:gradFill>
                <a:highlight>
                  <a:srgbClr val="FFFF00"/>
                </a:highlight>
                <a:latin typeface="Segoe UI" panose="020B0502040204020203" pitchFamily="34" charset="0"/>
                <a:cs typeface="Segoe UI" panose="020B0502040204020203" pitchFamily="34" charset="0"/>
              </a:rPr>
              <a:t>.NET Core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6614"/>
            <a:ext cx="15223" cy="23898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4652" y="3093562"/>
            <a:ext cx="2035982"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flipH="1">
            <a:off x="7652643" y="2574905"/>
            <a:ext cx="1"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61802" y="4232438"/>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38031" y="2396614"/>
            <a:ext cx="13551" cy="18358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F6B9F5-2EB2-4254-885E-F000C6382B83}"/>
              </a:ext>
            </a:extLst>
          </p:cNvPr>
          <p:cNvSpPr txBox="1"/>
          <p:nvPr/>
        </p:nvSpPr>
        <p:spPr>
          <a:xfrm>
            <a:off x="9200969" y="3093562"/>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June 2018</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Core 2.1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58" name="Straight Connector 57">
            <a:extLst>
              <a:ext uri="{FF2B5EF4-FFF2-40B4-BE49-F238E27FC236}">
                <a16:creationId xmlns:a16="http://schemas.microsoft.com/office/drawing/2014/main" id="{A7EAA99A-96F9-47D8-BFAF-2D9B8F70E21F}"/>
              </a:ext>
            </a:extLst>
          </p:cNvPr>
          <p:cNvCxnSpPr>
            <a:endCxn id="56" idx="0"/>
          </p:cNvCxnSpPr>
          <p:nvPr/>
        </p:nvCxnSpPr>
        <p:spPr>
          <a:xfrm>
            <a:off x="9967393" y="2574905"/>
            <a:ext cx="9805"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p:cNvCxnSpPr>
          <p:nvPr/>
        </p:nvCxnSpPr>
        <p:spPr>
          <a:xfrm flipH="1">
            <a:off x="11030135" y="2339164"/>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10144594" y="4177103"/>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WinForms and WPF</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Open Source</a:t>
            </a: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585F2A2E-2062-408B-8B4A-0E1E010AFF68}"/>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2" name="Oval 21">
            <a:extLst>
              <a:ext uri="{FF2B5EF4-FFF2-40B4-BE49-F238E27FC236}">
                <a16:creationId xmlns:a16="http://schemas.microsoft.com/office/drawing/2014/main" id="{18ECB737-1804-4C39-BFE9-20889E110C03}"/>
              </a:ext>
            </a:extLst>
          </p:cNvPr>
          <p:cNvSpPr/>
          <p:nvPr/>
        </p:nvSpPr>
        <p:spPr>
          <a:xfrm>
            <a:off x="1359862"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4" name="Oval 23">
            <a:extLst>
              <a:ext uri="{FF2B5EF4-FFF2-40B4-BE49-F238E27FC236}">
                <a16:creationId xmlns:a16="http://schemas.microsoft.com/office/drawing/2014/main" id="{7B7D7169-DADC-4577-8093-97C61A3395B9}"/>
              </a:ext>
            </a:extLst>
          </p:cNvPr>
          <p:cNvSpPr/>
          <p:nvPr/>
        </p:nvSpPr>
        <p:spPr>
          <a:xfrm>
            <a:off x="5968387"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4" name="Oval 33">
            <a:extLst>
              <a:ext uri="{FF2B5EF4-FFF2-40B4-BE49-F238E27FC236}">
                <a16:creationId xmlns:a16="http://schemas.microsoft.com/office/drawing/2014/main" id="{12C0C826-68FF-41DE-B4C3-7EC9BE002AC3}"/>
              </a:ext>
            </a:extLst>
          </p:cNvPr>
          <p:cNvSpPr/>
          <p:nvPr/>
        </p:nvSpPr>
        <p:spPr>
          <a:xfrm>
            <a:off x="10832138"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162364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1"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par>
                                <p:cTn id="57" presetID="22" presetClass="entr" presetSubtype="1"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par>
                                <p:cTn id="63" presetID="22" presetClass="entr" presetSubtype="1"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500"/>
                                        <p:tgtEl>
                                          <p:spTgt spid="54"/>
                                        </p:tgtEl>
                                      </p:cBhvr>
                                    </p:animEffect>
                                  </p:childTnLst>
                                </p:cTn>
                              </p:par>
                              <p:par>
                                <p:cTn id="66" presetID="22" presetClass="entr" presetSubtype="1"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500"/>
                                        <p:tgtEl>
                                          <p:spTgt spid="58"/>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anim calcmode="lin" valueType="num">
                                      <p:cBhvr>
                                        <p:cTn id="75" dur="500" fill="hold"/>
                                        <p:tgtEl>
                                          <p:spTgt spid="37"/>
                                        </p:tgtEl>
                                        <p:attrNameLst>
                                          <p:attrName>ppt_x</p:attrName>
                                        </p:attrNameLst>
                                      </p:cBhvr>
                                      <p:tavLst>
                                        <p:tav tm="0">
                                          <p:val>
                                            <p:strVal val="#ppt_x"/>
                                          </p:val>
                                        </p:tav>
                                        <p:tav tm="100000">
                                          <p:val>
                                            <p:strVal val="#ppt_x"/>
                                          </p:val>
                                        </p:tav>
                                      </p:tavLst>
                                    </p:anim>
                                    <p:anim calcmode="lin" valueType="num">
                                      <p:cBhvr>
                                        <p:cTn id="7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5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rotWithShape="1">
          <a:blip r:embed="rId3">
            <a:extLst>
              <a:ext uri="{28A0092B-C50C-407E-A947-70E740481C1C}">
                <a14:useLocalDpi xmlns:a14="http://schemas.microsoft.com/office/drawing/2010/main" val="0"/>
              </a:ext>
            </a:extLst>
          </a:blip>
          <a:srcRect l="10157" r="10364"/>
          <a:stretch/>
        </p:blipFill>
        <p:spPr>
          <a:xfrm>
            <a:off x="-1" y="0"/>
            <a:ext cx="12160419"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1" y="0"/>
            <a:ext cx="12192000" cy="6889173"/>
          </a:xfrm>
          <a:prstGeom prst="rect">
            <a:avLst/>
          </a:prstGeom>
          <a:solidFill>
            <a:schemeClr val="bg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endParaRPr>
          </a:p>
        </p:txBody>
      </p:sp>
      <p:sp>
        <p:nvSpPr>
          <p:cNvPr id="11" name="TextBox 10">
            <a:extLst>
              <a:ext uri="{FF2B5EF4-FFF2-40B4-BE49-F238E27FC236}">
                <a16:creationId xmlns:a16="http://schemas.microsoft.com/office/drawing/2014/main" id="{4663C908-315D-49AD-B743-BCD53B2033A3}"/>
              </a:ext>
            </a:extLst>
          </p:cNvPr>
          <p:cNvSpPr txBox="1"/>
          <p:nvPr/>
        </p:nvSpPr>
        <p:spPr>
          <a:xfrm>
            <a:off x="6720365" y="1419065"/>
            <a:ext cx="4889023" cy="1060162"/>
          </a:xfrm>
          <a:prstGeom prst="rect">
            <a:avLst/>
          </a:prstGeom>
          <a:noFill/>
        </p:spPr>
        <p:txBody>
          <a:bodyPr wrap="square" lIns="182880" tIns="146304" rIns="182880" bIns="146304" rtlCol="0">
            <a:noAutofit/>
          </a:bodyPr>
          <a:lstStyle/>
          <a:p>
            <a:pPr marL="112048" marR="0" lvl="0" indent="-112048" algn="l" defTabSz="914400" rtl="0" eaLnBrk="1" fontAlgn="auto" latinLnBrk="0" hangingPunct="1">
              <a:lnSpc>
                <a:spcPct val="90000"/>
              </a:lnSpc>
              <a:spcBef>
                <a:spcPts val="600"/>
              </a:spcBef>
              <a:spcAft>
                <a:spcPts val="0"/>
              </a:spcAft>
              <a:buClrTx/>
              <a:buSzTx/>
              <a:buFontTx/>
              <a:buNone/>
              <a:tabLst/>
              <a:defRPr/>
            </a:pPr>
            <a:r>
              <a:rPr lang="en-US" sz="2000">
                <a:gradFill>
                  <a:gsLst>
                    <a:gs pos="0">
                      <a:schemeClr val="tx1"/>
                    </a:gs>
                    <a:gs pos="100000">
                      <a:schemeClr val="tx1"/>
                    </a:gs>
                  </a:gsLst>
                  <a:lin ang="5400000" scaled="0"/>
                </a:gradFill>
                <a:latin typeface="Segoe UI"/>
              </a:rPr>
              <a:t>“</a:t>
            </a:r>
            <a:r>
              <a:rPr kumimoji="0" lang="en-US" sz="2000"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mn-cs"/>
              </a:rPr>
              <a:t>Samsung is embracing .NET because it is a completely open source project.”</a:t>
            </a:r>
          </a:p>
          <a:p>
            <a:pPr marL="112048" marR="0" lvl="0" indent="-112048" algn="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mn-cs"/>
              </a:rPr>
              <a:t>—Samsung</a:t>
            </a:r>
          </a:p>
        </p:txBody>
      </p:sp>
      <p:sp>
        <p:nvSpPr>
          <p:cNvPr id="12" name="TextBox 11">
            <a:extLst>
              <a:ext uri="{FF2B5EF4-FFF2-40B4-BE49-F238E27FC236}">
                <a16:creationId xmlns:a16="http://schemas.microsoft.com/office/drawing/2014/main" id="{E7D49F66-ACA9-4042-9FC7-697CA3841D77}"/>
              </a:ext>
            </a:extLst>
          </p:cNvPr>
          <p:cNvSpPr txBox="1"/>
          <p:nvPr/>
        </p:nvSpPr>
        <p:spPr>
          <a:xfrm>
            <a:off x="6720114" y="2892558"/>
            <a:ext cx="4886670" cy="2206410"/>
          </a:xfrm>
          <a:prstGeom prst="rect">
            <a:avLst/>
          </a:prstGeom>
          <a:noFill/>
        </p:spPr>
        <p:txBody>
          <a:bodyPr wrap="square" lIns="182880" tIns="146304" rIns="182880" bIns="146304" rtlCol="0">
            <a:noAutofit/>
          </a:bodyPr>
          <a:lstStyle/>
          <a:p>
            <a:pPr marL="112048" marR="0" lvl="0" indent="-112048" algn="l" defTabSz="914400" rtl="0" eaLnBrk="1" fontAlgn="auto" latinLnBrk="0" hangingPunct="1">
              <a:lnSpc>
                <a:spcPct val="90000"/>
              </a:lnSpc>
              <a:spcBef>
                <a:spcPts val="600"/>
              </a:spcBef>
              <a:spcAft>
                <a:spcPts val="0"/>
              </a:spcAft>
              <a:buClrTx/>
              <a:buSzTx/>
              <a:buFontTx/>
              <a:buNone/>
              <a:tabLst/>
              <a:defRPr/>
            </a:pPr>
            <a:r>
              <a:rPr lang="en-US" sz="2000" dirty="0">
                <a:gradFill>
                  <a:gsLst>
                    <a:gs pos="0">
                      <a:schemeClr val="tx1"/>
                    </a:gs>
                    <a:gs pos="100000">
                      <a:schemeClr val="tx1"/>
                    </a:gs>
                  </a:gsLst>
                  <a:lin ang="5400000" scaled="0"/>
                </a:gradFill>
                <a:latin typeface="Segoe UI"/>
              </a:rPr>
              <a:t>“</a:t>
            </a: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.NET is open source; that allows us </a:t>
            </a:r>
            <a:b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to contribute back to it if we have </a:t>
            </a:r>
            <a:b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any performance issues which Microsoft review and together we make a better product.” </a:t>
            </a:r>
          </a:p>
          <a:p>
            <a:pPr marL="112048" marR="0" lvl="0" indent="-112048" algn="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—Illyriad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530320" y="5917635"/>
            <a:ext cx="1107906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gradFill>
                  <a:gsLst>
                    <a:gs pos="0">
                      <a:schemeClr val="tx1"/>
                    </a:gs>
                    <a:gs pos="100000">
                      <a:schemeClr val="tx1"/>
                    </a:gs>
                  </a:gsLst>
                  <a:lin ang="5400000" scaled="0"/>
                </a:gradFill>
                <a:latin typeface="+mj-lt"/>
              </a:rPr>
              <a:t>61</a:t>
            </a:r>
            <a:r>
              <a:rPr kumimoji="0" lang="en-US" sz="2200" b="0" i="0" u="none" strike="noStrike" kern="1200" cap="none" spc="0" normalizeH="0" baseline="0" noProof="0">
                <a:ln>
                  <a:noFill/>
                </a:ln>
                <a:gradFill>
                  <a:gsLst>
                    <a:gs pos="0">
                      <a:schemeClr val="tx1"/>
                    </a:gs>
                    <a:gs pos="100000">
                      <a:schemeClr val="tx1"/>
                    </a:gs>
                  </a:gsLst>
                  <a:lin ang="5400000" scaled="0"/>
                </a:gradFill>
                <a:effectLst/>
                <a:uLnTx/>
                <a:uFillTx/>
                <a:latin typeface="+mj-lt"/>
                <a:ea typeface="+mn-ea"/>
                <a:cs typeface="+mn-cs"/>
              </a:rPr>
              <a:t>,000+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3376044801"/>
              </p:ext>
            </p:extLst>
          </p:nvPr>
        </p:nvGraphicFramePr>
        <p:xfrm>
          <a:off x="584199" y="1419065"/>
          <a:ext cx="6243321" cy="4271962"/>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2">
            <a:extLst>
              <a:ext uri="{FF2B5EF4-FFF2-40B4-BE49-F238E27FC236}">
                <a16:creationId xmlns:a16="http://schemas.microsoft.com/office/drawing/2014/main" id="{D4114693-CD8E-4793-9DE1-27DAF68AD9EE}"/>
              </a:ext>
            </a:extLst>
          </p:cNvPr>
          <p:cNvSpPr>
            <a:spLocks noGrp="1"/>
          </p:cNvSpPr>
          <p:nvPr>
            <p:ph type="title"/>
          </p:nvPr>
        </p:nvSpPr>
        <p:spPr/>
        <p:txBody>
          <a:bodyPr/>
          <a:lstStyle/>
          <a:p>
            <a:r>
              <a:rPr lang="en-US"/>
              <a:t>.NET open source success</a:t>
            </a:r>
          </a:p>
        </p:txBody>
      </p:sp>
    </p:spTree>
    <p:extLst>
      <p:ext uri="{BB962C8B-B14F-4D97-AF65-F5344CB8AC3E}">
        <p14:creationId xmlns:p14="http://schemas.microsoft.com/office/powerpoint/2010/main" val="4218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331577-B740-49C0-BFC6-D94BF8D86576}"/>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chemeClr val="bg2"/>
                    </a:gs>
                    <a:gs pos="100000">
                      <a:schemeClr val="bg2"/>
                    </a:gs>
                  </a:gsLst>
                  <a:lin ang="5400000" scaled="0"/>
                </a:gradFill>
                <a:effectLst/>
                <a:uLnTx/>
                <a:uFillTx/>
                <a:latin typeface="Segoe UI"/>
                <a:ea typeface="+mn-ea"/>
                <a:cs typeface="Segoe UI" pitchFamily="34" charset="0"/>
              </a:rPr>
              <a:t>ANNOUNCING</a:t>
            </a:r>
          </a:p>
        </p:txBody>
      </p:sp>
      <p:sp>
        <p:nvSpPr>
          <p:cNvPr id="3" name="Title 2">
            <a:extLst>
              <a:ext uri="{FF2B5EF4-FFF2-40B4-BE49-F238E27FC236}">
                <a16:creationId xmlns:a16="http://schemas.microsoft.com/office/drawing/2014/main" id="{B9D3F1AA-9706-4E5C-9DDE-850E9E7BED93}"/>
              </a:ext>
            </a:extLst>
          </p:cNvPr>
          <p:cNvSpPr>
            <a:spLocks noGrp="1"/>
          </p:cNvSpPr>
          <p:nvPr>
            <p:ph type="title"/>
          </p:nvPr>
        </p:nvSpPr>
        <p:spPr/>
        <p:txBody>
          <a:bodyPr/>
          <a:lstStyle/>
          <a:p>
            <a:r>
              <a:rPr lang="en-US"/>
              <a:t>.NET Core 2.2 now available</a:t>
            </a:r>
          </a:p>
        </p:txBody>
      </p:sp>
      <p:sp>
        <p:nvSpPr>
          <p:cNvPr id="6" name="Text Placeholder 5">
            <a:extLst>
              <a:ext uri="{FF2B5EF4-FFF2-40B4-BE49-F238E27FC236}">
                <a16:creationId xmlns:a16="http://schemas.microsoft.com/office/drawing/2014/main" id="{E915A9DF-71B2-414E-A20F-5B6127359759}"/>
              </a:ext>
            </a:extLst>
          </p:cNvPr>
          <p:cNvSpPr>
            <a:spLocks noGrp="1"/>
          </p:cNvSpPr>
          <p:nvPr>
            <p:ph type="body" sz="quarter" idx="12"/>
          </p:nvPr>
        </p:nvSpPr>
        <p:spPr/>
        <p:txBody>
          <a:bodyPr/>
          <a:lstStyle/>
          <a:p>
            <a:r>
              <a:rPr lang="en-US"/>
              <a:t>www.dot.net/download</a:t>
            </a:r>
          </a:p>
        </p:txBody>
      </p:sp>
    </p:spTree>
    <p:extLst>
      <p:ext uri="{BB962C8B-B14F-4D97-AF65-F5344CB8AC3E}">
        <p14:creationId xmlns:p14="http://schemas.microsoft.com/office/powerpoint/2010/main" val="41206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5"/>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heme/theme1.xml><?xml version="1.0" encoding="utf-8"?>
<a:theme xmlns:a="http://schemas.openxmlformats.org/drawingml/2006/main" name="5-51017_Local_Events_Framework_Template_Light">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ocal_Events_Framework_Template_16x9.potx" id="{8C686420-3CF0-4003-B9A7-3BC7CAC531BD}" vid="{BC94FB93-F096-4E37-8FBB-C7F0994029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2AAFE3B8E42845B667E36DB18CA9E7" ma:contentTypeVersion="9" ma:contentTypeDescription="Create a new document." ma:contentTypeScope="" ma:versionID="91787c11c0af0d2661d16537fcce5dd4">
  <xsd:schema xmlns:xsd="http://www.w3.org/2001/XMLSchema" xmlns:xs="http://www.w3.org/2001/XMLSchema" xmlns:p="http://schemas.microsoft.com/office/2006/metadata/properties" xmlns:ns2="fbe6fc69-4d02-4668-9123-515ee4aad3e0" xmlns:ns3="de88cb60-5e31-4205-9158-080adefa4b96" targetNamespace="http://schemas.microsoft.com/office/2006/metadata/properties" ma:root="true" ma:fieldsID="49b487fef490b9e847791169659299bb" ns2:_="" ns3:_="">
    <xsd:import namespace="fbe6fc69-4d02-4668-9123-515ee4aad3e0"/>
    <xsd:import namespace="de88cb60-5e31-4205-9158-080adefa4b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6fc69-4d02-4668-9123-515ee4aad3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88cb60-5e31-4205-9158-080adefa4b9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fbe6fc69-4d02-4668-9123-515ee4aad3e0" xsi:nil="true"/>
  </documentManagement>
</p:properties>
</file>

<file path=customXml/itemProps1.xml><?xml version="1.0" encoding="utf-8"?>
<ds:datastoreItem xmlns:ds="http://schemas.openxmlformats.org/officeDocument/2006/customXml" ds:itemID="{B3FEF197-CEF9-4573-BBBF-FE57AD02C0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6fc69-4d02-4668-9123-515ee4aad3e0"/>
    <ds:schemaRef ds:uri="de88cb60-5e31-4205-9158-080adefa4b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E0DC13-32A1-4582-8E9A-8F0AD1DBF13E}">
  <ds:schemaRefs>
    <ds:schemaRef ds:uri="http://schemas.microsoft.com/sharepoint/v3/contenttype/forms"/>
  </ds:schemaRefs>
</ds:datastoreItem>
</file>

<file path=customXml/itemProps3.xml><?xml version="1.0" encoding="utf-8"?>
<ds:datastoreItem xmlns:ds="http://schemas.openxmlformats.org/officeDocument/2006/customXml" ds:itemID="{362BD3DC-96FD-4FF6-91AD-21223201F926}">
  <ds:schemaRefs>
    <ds:schemaRef ds:uri="fbe6fc69-4d02-4668-9123-515ee4aad3e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de88cb60-5e31-4205-9158-080adefa4b9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775</TotalTime>
  <Words>2658</Words>
  <Application>Microsoft Office PowerPoint</Application>
  <PresentationFormat>Widescreen</PresentationFormat>
  <Paragraphs>406</Paragraphs>
  <Slides>46</Slides>
  <Notes>45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Gungsuh</vt:lpstr>
      <vt:lpstr>Arial</vt:lpstr>
      <vt:lpstr>Bahnschrift</vt:lpstr>
      <vt:lpstr>Calibri</vt:lpstr>
      <vt:lpstr>Consolas</vt:lpstr>
      <vt:lpstr>Segoe UI</vt:lpstr>
      <vt:lpstr>Segoe UI Light</vt:lpstr>
      <vt:lpstr>Segoe UI Semibold</vt:lpstr>
      <vt:lpstr>Segoe UI Semilight</vt:lpstr>
      <vt:lpstr>Wingdings</vt:lpstr>
      <vt:lpstr>5-51017_Local_Events_Framework_Template_Light</vt:lpstr>
      <vt:lpstr>PowerPoint Presentation</vt:lpstr>
      <vt:lpstr>PowerPoint Presentation</vt:lpstr>
      <vt:lpstr>PowerPoint Presentation</vt:lpstr>
      <vt:lpstr>Your platform for building anything</vt:lpstr>
      <vt:lpstr>PowerPoint Presentation</vt:lpstr>
      <vt:lpstr>PowerPoint Presentation</vt:lpstr>
      <vt:lpstr>.NET Open Source journey</vt:lpstr>
      <vt:lpstr>.NET open source success</vt:lpstr>
      <vt:lpstr>.NET Core 2.2 now available</vt:lpstr>
      <vt:lpstr>.NET Core 2.2 themes</vt:lpstr>
      <vt:lpstr>PowerPoint Presentation</vt:lpstr>
      <vt:lpstr>Techempower demo</vt:lpstr>
      <vt:lpstr>.NET Core 2.2 major features</vt:lpstr>
      <vt:lpstr>Demo #1 :Retry HTTP Client .NET Core 2.2</vt:lpstr>
      <vt:lpstr>Azure is YOUR cloud .NET cloud apps run best in Azure</vt:lpstr>
      <vt:lpstr>PowerPoint Presentation</vt:lpstr>
      <vt:lpstr>.NET open source</vt:lpstr>
      <vt:lpstr>.NET Core 3 preview available</vt:lpstr>
      <vt:lpstr>.NET Core</vt:lpstr>
      <vt:lpstr>PowerPoint Presentation</vt:lpstr>
      <vt:lpstr>PowerPoint Presentation</vt:lpstr>
      <vt:lpstr>PowerPoint Presentation</vt:lpstr>
      <vt:lpstr>Demo #2 .NET Core for WinForms</vt:lpstr>
      <vt:lpstr>PowerPoint Presentation</vt:lpstr>
      <vt:lpstr>ASP.NET Core 3.0 Razor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Migrating a WinForm or WPF app to Core</vt:lpstr>
      <vt:lpstr>Demo #3 .NET Portability Analyzer</vt:lpstr>
      <vt:lpstr>PowerPoint Presentation</vt:lpstr>
      <vt:lpstr>PowerPoint Presentation</vt:lpstr>
      <vt:lpstr>PowerPoint Presentation</vt:lpstr>
      <vt:lpstr>PowerPoint Presentation</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Core 3 Today and Tomorrow</dc:title>
  <dc:creator>Scott Hunter</dc:creator>
  <cp:lastModifiedBy>Maheshkumar Rajarathinavel (AZURE)</cp:lastModifiedBy>
  <cp:revision>147</cp:revision>
  <dcterms:created xsi:type="dcterms:W3CDTF">2018-11-28T18:35:58Z</dcterms:created>
  <dcterms:modified xsi:type="dcterms:W3CDTF">2019-05-08T08:48:21Z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scothu@microsoft.com</vt:lpwstr>
  </property>
  <property fmtid="{D5CDD505-2E9C-101B-9397-08002B2CF9AE}" pid="5" name="MSIP_Label_f42aa342-8706-4288-bd11-ebb85995028c_SetDate">
    <vt:lpwstr>2018-11-28T18:37:20.6352793Z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0x010100172AAFE3B8E42845B667E36DB18CA9E7</vt:lpwstr>
  </property>
  <property fmtid="{D5CDD505-2E9C-101B-9397-08002B2CF9AE}" pid="11" name="AuthorIds_UIVersion_3584">
    <vt:lpwstr>56</vt:lpwstr>
  </property>
</Properties>
</file>